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6" roundtripDataSignature="AMtx7miHs2WV8vpjK34dS6vMK41tJOUi6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9"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4375000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1602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979456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p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58" name="Google Shape;758;p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167414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2"/>
        <p:cNvGrpSpPr/>
        <p:nvPr/>
      </p:nvGrpSpPr>
      <p:grpSpPr>
        <a:xfrm>
          <a:off x="0" y="0"/>
          <a:ext cx="0" cy="0"/>
          <a:chOff x="0" y="0"/>
          <a:chExt cx="0" cy="0"/>
        </a:xfrm>
      </p:grpSpPr>
      <p:sp>
        <p:nvSpPr>
          <p:cNvPr id="763" name="Google Shape;763;p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64" name="Google Shape;764;p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635251"/>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p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0" name="Google Shape;770;p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678175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Google Shape;775;g9607bf9e2c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6" name="Google Shape;776;g9607bf9e2c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434231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9607bf9e2c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9607bf9e2c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6495785"/>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p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8" name="Google Shape;788;p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335143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2"/>
        <p:cNvGrpSpPr/>
        <p:nvPr/>
      </p:nvGrpSpPr>
      <p:grpSpPr>
        <a:xfrm>
          <a:off x="0" y="0"/>
          <a:ext cx="0" cy="0"/>
          <a:chOff x="0" y="0"/>
          <a:chExt cx="0" cy="0"/>
        </a:xfrm>
      </p:grpSpPr>
      <p:sp>
        <p:nvSpPr>
          <p:cNvPr id="793" name="Google Shape;793;p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4" name="Google Shape;794;p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04653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p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00" name="Google Shape;800;p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126836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4"/>
        <p:cNvGrpSpPr/>
        <p:nvPr/>
      </p:nvGrpSpPr>
      <p:grpSpPr>
        <a:xfrm>
          <a:off x="0" y="0"/>
          <a:ext cx="0" cy="0"/>
          <a:chOff x="0" y="0"/>
          <a:chExt cx="0" cy="0"/>
        </a:xfrm>
      </p:grpSpPr>
      <p:sp>
        <p:nvSpPr>
          <p:cNvPr id="805" name="Google Shape;805;p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06" name="Google Shape;806;p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4599480"/>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0"/>
        <p:cNvGrpSpPr/>
        <p:nvPr/>
      </p:nvGrpSpPr>
      <p:grpSpPr>
        <a:xfrm>
          <a:off x="0" y="0"/>
          <a:ext cx="0" cy="0"/>
          <a:chOff x="0" y="0"/>
          <a:chExt cx="0" cy="0"/>
        </a:xfrm>
      </p:grpSpPr>
      <p:sp>
        <p:nvSpPr>
          <p:cNvPr id="811" name="Google Shape;811;p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2" name="Google Shape;812;p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4537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827426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
        <p:cNvGrpSpPr/>
        <p:nvPr/>
      </p:nvGrpSpPr>
      <p:grpSpPr>
        <a:xfrm>
          <a:off x="0" y="0"/>
          <a:ext cx="0" cy="0"/>
          <a:chOff x="0" y="0"/>
          <a:chExt cx="0" cy="0"/>
        </a:xfrm>
      </p:grpSpPr>
      <p:sp>
        <p:nvSpPr>
          <p:cNvPr id="817" name="Google Shape;817;p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8" name="Google Shape;818;p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954194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2"/>
        <p:cNvGrpSpPr/>
        <p:nvPr/>
      </p:nvGrpSpPr>
      <p:grpSpPr>
        <a:xfrm>
          <a:off x="0" y="0"/>
          <a:ext cx="0" cy="0"/>
          <a:chOff x="0" y="0"/>
          <a:chExt cx="0" cy="0"/>
        </a:xfrm>
      </p:grpSpPr>
      <p:sp>
        <p:nvSpPr>
          <p:cNvPr id="823" name="Google Shape;823;g9607bf9e2c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4" name="Google Shape;824;g9607bf9e2c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060636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8"/>
        <p:cNvGrpSpPr/>
        <p:nvPr/>
      </p:nvGrpSpPr>
      <p:grpSpPr>
        <a:xfrm>
          <a:off x="0" y="0"/>
          <a:ext cx="0" cy="0"/>
          <a:chOff x="0" y="0"/>
          <a:chExt cx="0" cy="0"/>
        </a:xfrm>
      </p:grpSpPr>
      <p:sp>
        <p:nvSpPr>
          <p:cNvPr id="829" name="Google Shape;829;g9607bf9e2c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0" name="Google Shape;830;g9607bf9e2c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5187796"/>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p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6" name="Google Shape;836;p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16328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0"/>
        <p:cNvGrpSpPr/>
        <p:nvPr/>
      </p:nvGrpSpPr>
      <p:grpSpPr>
        <a:xfrm>
          <a:off x="0" y="0"/>
          <a:ext cx="0" cy="0"/>
          <a:chOff x="0" y="0"/>
          <a:chExt cx="0" cy="0"/>
        </a:xfrm>
      </p:grpSpPr>
      <p:sp>
        <p:nvSpPr>
          <p:cNvPr id="841" name="Google Shape;841;p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2" name="Google Shape;842;p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325498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p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8" name="Google Shape;848;p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44840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2"/>
        <p:cNvGrpSpPr/>
        <p:nvPr/>
      </p:nvGrpSpPr>
      <p:grpSpPr>
        <a:xfrm>
          <a:off x="0" y="0"/>
          <a:ext cx="0" cy="0"/>
          <a:chOff x="0" y="0"/>
          <a:chExt cx="0" cy="0"/>
        </a:xfrm>
      </p:grpSpPr>
      <p:sp>
        <p:nvSpPr>
          <p:cNvPr id="853" name="Google Shape;853;p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4" name="Google Shape;854;p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3606096"/>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8"/>
        <p:cNvGrpSpPr/>
        <p:nvPr/>
      </p:nvGrpSpPr>
      <p:grpSpPr>
        <a:xfrm>
          <a:off x="0" y="0"/>
          <a:ext cx="0" cy="0"/>
          <a:chOff x="0" y="0"/>
          <a:chExt cx="0" cy="0"/>
        </a:xfrm>
      </p:grpSpPr>
      <p:sp>
        <p:nvSpPr>
          <p:cNvPr id="859" name="Google Shape;859;p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0" name="Google Shape;860;p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573762"/>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4"/>
        <p:cNvGrpSpPr/>
        <p:nvPr/>
      </p:nvGrpSpPr>
      <p:grpSpPr>
        <a:xfrm>
          <a:off x="0" y="0"/>
          <a:ext cx="0" cy="0"/>
          <a:chOff x="0" y="0"/>
          <a:chExt cx="0" cy="0"/>
        </a:xfrm>
      </p:grpSpPr>
      <p:sp>
        <p:nvSpPr>
          <p:cNvPr id="865" name="Google Shape;865;p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6" name="Google Shape;866;p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718754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p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2" name="Google Shape;872;p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2795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9611303"/>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Google Shape;877;p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8" name="Google Shape;878;p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7035674"/>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4" name="Google Shape;884;p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9257843"/>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p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0" name="Google Shape;890;p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9313082"/>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4"/>
        <p:cNvGrpSpPr/>
        <p:nvPr/>
      </p:nvGrpSpPr>
      <p:grpSpPr>
        <a:xfrm>
          <a:off x="0" y="0"/>
          <a:ext cx="0" cy="0"/>
          <a:chOff x="0" y="0"/>
          <a:chExt cx="0" cy="0"/>
        </a:xfrm>
      </p:grpSpPr>
      <p:sp>
        <p:nvSpPr>
          <p:cNvPr id="895" name="Google Shape;895;p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6" name="Google Shape;896;p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4285780"/>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0"/>
        <p:cNvGrpSpPr/>
        <p:nvPr/>
      </p:nvGrpSpPr>
      <p:grpSpPr>
        <a:xfrm>
          <a:off x="0" y="0"/>
          <a:ext cx="0" cy="0"/>
          <a:chOff x="0" y="0"/>
          <a:chExt cx="0" cy="0"/>
        </a:xfrm>
      </p:grpSpPr>
      <p:sp>
        <p:nvSpPr>
          <p:cNvPr id="901" name="Google Shape;901;p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2" name="Google Shape;902;p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95076"/>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p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8" name="Google Shape;908;p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0270313"/>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2"/>
        <p:cNvGrpSpPr/>
        <p:nvPr/>
      </p:nvGrpSpPr>
      <p:grpSpPr>
        <a:xfrm>
          <a:off x="0" y="0"/>
          <a:ext cx="0" cy="0"/>
          <a:chOff x="0" y="0"/>
          <a:chExt cx="0" cy="0"/>
        </a:xfrm>
      </p:grpSpPr>
      <p:sp>
        <p:nvSpPr>
          <p:cNvPr id="913" name="Google Shape;913;g93550d1582_2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4" name="Google Shape;914;g93550d1582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642441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8"/>
        <p:cNvGrpSpPr/>
        <p:nvPr/>
      </p:nvGrpSpPr>
      <p:grpSpPr>
        <a:xfrm>
          <a:off x="0" y="0"/>
          <a:ext cx="0" cy="0"/>
          <a:chOff x="0" y="0"/>
          <a:chExt cx="0" cy="0"/>
        </a:xfrm>
      </p:grpSpPr>
      <p:sp>
        <p:nvSpPr>
          <p:cNvPr id="919" name="Google Shape;919;g93550d1582_2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0" name="Google Shape;920;g93550d1582_2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477914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Google Shape;925;g93550d1582_2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6" name="Google Shape;926;g93550d1582_2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9236413"/>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0"/>
        <p:cNvGrpSpPr/>
        <p:nvPr/>
      </p:nvGrpSpPr>
      <p:grpSpPr>
        <a:xfrm>
          <a:off x="0" y="0"/>
          <a:ext cx="0" cy="0"/>
          <a:chOff x="0" y="0"/>
          <a:chExt cx="0" cy="0"/>
        </a:xfrm>
      </p:grpSpPr>
      <p:sp>
        <p:nvSpPr>
          <p:cNvPr id="931" name="Google Shape;931;g93550d1582_2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2" name="Google Shape;932;g93550d1582_2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4201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1042868"/>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6"/>
        <p:cNvGrpSpPr/>
        <p:nvPr/>
      </p:nvGrpSpPr>
      <p:grpSpPr>
        <a:xfrm>
          <a:off x="0" y="0"/>
          <a:ext cx="0" cy="0"/>
          <a:chOff x="0" y="0"/>
          <a:chExt cx="0" cy="0"/>
        </a:xfrm>
      </p:grpSpPr>
      <p:sp>
        <p:nvSpPr>
          <p:cNvPr id="937" name="Google Shape;937;g93550d1582_2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8" name="Google Shape;938;g93550d1582_2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2705470"/>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2"/>
        <p:cNvGrpSpPr/>
        <p:nvPr/>
      </p:nvGrpSpPr>
      <p:grpSpPr>
        <a:xfrm>
          <a:off x="0" y="0"/>
          <a:ext cx="0" cy="0"/>
          <a:chOff x="0" y="0"/>
          <a:chExt cx="0" cy="0"/>
        </a:xfrm>
      </p:grpSpPr>
      <p:sp>
        <p:nvSpPr>
          <p:cNvPr id="943" name="Google Shape;943;p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4" name="Google Shape;944;p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101056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8"/>
        <p:cNvGrpSpPr/>
        <p:nvPr/>
      </p:nvGrpSpPr>
      <p:grpSpPr>
        <a:xfrm>
          <a:off x="0" y="0"/>
          <a:ext cx="0" cy="0"/>
          <a:chOff x="0" y="0"/>
          <a:chExt cx="0" cy="0"/>
        </a:xfrm>
      </p:grpSpPr>
      <p:sp>
        <p:nvSpPr>
          <p:cNvPr id="949" name="Google Shape;949;p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0" name="Google Shape;950;p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359774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4"/>
        <p:cNvGrpSpPr/>
        <p:nvPr/>
      </p:nvGrpSpPr>
      <p:grpSpPr>
        <a:xfrm>
          <a:off x="0" y="0"/>
          <a:ext cx="0" cy="0"/>
          <a:chOff x="0" y="0"/>
          <a:chExt cx="0" cy="0"/>
        </a:xfrm>
      </p:grpSpPr>
      <p:sp>
        <p:nvSpPr>
          <p:cNvPr id="955" name="Google Shape;955;g93550d1582_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6" name="Google Shape;956;g93550d1582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8926035"/>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0"/>
        <p:cNvGrpSpPr/>
        <p:nvPr/>
      </p:nvGrpSpPr>
      <p:grpSpPr>
        <a:xfrm>
          <a:off x="0" y="0"/>
          <a:ext cx="0" cy="0"/>
          <a:chOff x="0" y="0"/>
          <a:chExt cx="0" cy="0"/>
        </a:xfrm>
      </p:grpSpPr>
      <p:sp>
        <p:nvSpPr>
          <p:cNvPr id="961" name="Google Shape;961;g93550d1582_2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2" name="Google Shape;962;g93550d1582_2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628789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6"/>
        <p:cNvGrpSpPr/>
        <p:nvPr/>
      </p:nvGrpSpPr>
      <p:grpSpPr>
        <a:xfrm>
          <a:off x="0" y="0"/>
          <a:ext cx="0" cy="0"/>
          <a:chOff x="0" y="0"/>
          <a:chExt cx="0" cy="0"/>
        </a:xfrm>
      </p:grpSpPr>
      <p:sp>
        <p:nvSpPr>
          <p:cNvPr id="967" name="Google Shape;967;p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8" name="Google Shape;968;p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5503150"/>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2"/>
        <p:cNvGrpSpPr/>
        <p:nvPr/>
      </p:nvGrpSpPr>
      <p:grpSpPr>
        <a:xfrm>
          <a:off x="0" y="0"/>
          <a:ext cx="0" cy="0"/>
          <a:chOff x="0" y="0"/>
          <a:chExt cx="0" cy="0"/>
        </a:xfrm>
      </p:grpSpPr>
      <p:sp>
        <p:nvSpPr>
          <p:cNvPr id="973" name="Google Shape;973;p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4" name="Google Shape;974;p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6438215"/>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8"/>
        <p:cNvGrpSpPr/>
        <p:nvPr/>
      </p:nvGrpSpPr>
      <p:grpSpPr>
        <a:xfrm>
          <a:off x="0" y="0"/>
          <a:ext cx="0" cy="0"/>
          <a:chOff x="0" y="0"/>
          <a:chExt cx="0" cy="0"/>
        </a:xfrm>
      </p:grpSpPr>
      <p:sp>
        <p:nvSpPr>
          <p:cNvPr id="979" name="Google Shape;979;p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0" name="Google Shape;980;p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821173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p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6" name="Google Shape;986;p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9592008"/>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0"/>
        <p:cNvGrpSpPr/>
        <p:nvPr/>
      </p:nvGrpSpPr>
      <p:grpSpPr>
        <a:xfrm>
          <a:off x="0" y="0"/>
          <a:ext cx="0" cy="0"/>
          <a:chOff x="0" y="0"/>
          <a:chExt cx="0" cy="0"/>
        </a:xfrm>
      </p:grpSpPr>
      <p:sp>
        <p:nvSpPr>
          <p:cNvPr id="991" name="Google Shape;991;p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2" name="Google Shape;992;p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1970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7985117"/>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6"/>
        <p:cNvGrpSpPr/>
        <p:nvPr/>
      </p:nvGrpSpPr>
      <p:grpSpPr>
        <a:xfrm>
          <a:off x="0" y="0"/>
          <a:ext cx="0" cy="0"/>
          <a:chOff x="0" y="0"/>
          <a:chExt cx="0" cy="0"/>
        </a:xfrm>
      </p:grpSpPr>
      <p:sp>
        <p:nvSpPr>
          <p:cNvPr id="997" name="Google Shape;997;p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8" name="Google Shape;998;p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0218769"/>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p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4" name="Google Shape;1004;p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490204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p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0" name="Google Shape;1010;p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672723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4"/>
        <p:cNvGrpSpPr/>
        <p:nvPr/>
      </p:nvGrpSpPr>
      <p:grpSpPr>
        <a:xfrm>
          <a:off x="0" y="0"/>
          <a:ext cx="0" cy="0"/>
          <a:chOff x="0" y="0"/>
          <a:chExt cx="0" cy="0"/>
        </a:xfrm>
      </p:grpSpPr>
      <p:sp>
        <p:nvSpPr>
          <p:cNvPr id="1015" name="Google Shape;1015;p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6" name="Google Shape;1016;p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080136"/>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0"/>
        <p:cNvGrpSpPr/>
        <p:nvPr/>
      </p:nvGrpSpPr>
      <p:grpSpPr>
        <a:xfrm>
          <a:off x="0" y="0"/>
          <a:ext cx="0" cy="0"/>
          <a:chOff x="0" y="0"/>
          <a:chExt cx="0" cy="0"/>
        </a:xfrm>
      </p:grpSpPr>
      <p:sp>
        <p:nvSpPr>
          <p:cNvPr id="1021" name="Google Shape;1021;p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2" name="Google Shape;1022;p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0925957"/>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6"/>
        <p:cNvGrpSpPr/>
        <p:nvPr/>
      </p:nvGrpSpPr>
      <p:grpSpPr>
        <a:xfrm>
          <a:off x="0" y="0"/>
          <a:ext cx="0" cy="0"/>
          <a:chOff x="0" y="0"/>
          <a:chExt cx="0" cy="0"/>
        </a:xfrm>
      </p:grpSpPr>
      <p:sp>
        <p:nvSpPr>
          <p:cNvPr id="1027" name="Google Shape;1027;p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8" name="Google Shape;1028;p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7746472"/>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2"/>
        <p:cNvGrpSpPr/>
        <p:nvPr/>
      </p:nvGrpSpPr>
      <p:grpSpPr>
        <a:xfrm>
          <a:off x="0" y="0"/>
          <a:ext cx="0" cy="0"/>
          <a:chOff x="0" y="0"/>
          <a:chExt cx="0" cy="0"/>
        </a:xfrm>
      </p:grpSpPr>
      <p:sp>
        <p:nvSpPr>
          <p:cNvPr id="1033" name="Google Shape;1033;p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4" name="Google Shape;1034;p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9728414"/>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8"/>
        <p:cNvGrpSpPr/>
        <p:nvPr/>
      </p:nvGrpSpPr>
      <p:grpSpPr>
        <a:xfrm>
          <a:off x="0" y="0"/>
          <a:ext cx="0" cy="0"/>
          <a:chOff x="0" y="0"/>
          <a:chExt cx="0" cy="0"/>
        </a:xfrm>
      </p:grpSpPr>
      <p:sp>
        <p:nvSpPr>
          <p:cNvPr id="1039" name="Google Shape;1039;p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0" name="Google Shape;1040;p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9079907"/>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4"/>
        <p:cNvGrpSpPr/>
        <p:nvPr/>
      </p:nvGrpSpPr>
      <p:grpSpPr>
        <a:xfrm>
          <a:off x="0" y="0"/>
          <a:ext cx="0" cy="0"/>
          <a:chOff x="0" y="0"/>
          <a:chExt cx="0" cy="0"/>
        </a:xfrm>
      </p:grpSpPr>
      <p:sp>
        <p:nvSpPr>
          <p:cNvPr id="1045" name="Google Shape;1045;p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6" name="Google Shape;1046;p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9406091"/>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0"/>
        <p:cNvGrpSpPr/>
        <p:nvPr/>
      </p:nvGrpSpPr>
      <p:grpSpPr>
        <a:xfrm>
          <a:off x="0" y="0"/>
          <a:ext cx="0" cy="0"/>
          <a:chOff x="0" y="0"/>
          <a:chExt cx="0" cy="0"/>
        </a:xfrm>
      </p:grpSpPr>
      <p:sp>
        <p:nvSpPr>
          <p:cNvPr id="1051" name="Google Shape;1051;p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2" name="Google Shape;1052;p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3539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9590793"/>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Google Shape;1057;p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8" name="Google Shape;1058;p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7080419"/>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2"/>
        <p:cNvGrpSpPr/>
        <p:nvPr/>
      </p:nvGrpSpPr>
      <p:grpSpPr>
        <a:xfrm>
          <a:off x="0" y="0"/>
          <a:ext cx="0" cy="0"/>
          <a:chOff x="0" y="0"/>
          <a:chExt cx="0" cy="0"/>
        </a:xfrm>
      </p:grpSpPr>
      <p:sp>
        <p:nvSpPr>
          <p:cNvPr id="1063" name="Google Shape;1063;p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4" name="Google Shape;1064;p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6589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126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5803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0380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9249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5991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0027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002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9328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837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5913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193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9607bf9e2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9607bf9e2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6477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9607bf9e2c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9607bf9e2c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04938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9718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9944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64188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9" name="Google Shape;269;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60927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6" name="Google Shape;276;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37809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2" name="Google Shape;282;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47014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8" name="Google Shape;288;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79732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4" name="Google Shape;294;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81353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4325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9607bf9e2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1" name="Google Shape;311;g9607bf9e2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60798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9607bf9e2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9" name="Google Shape;319;g9607bf9e2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8848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5" name="Google Shape;325;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79919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9607bf9e2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1" name="Google Shape;331;g9607bf9e2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0070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64190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7" name="Google Shape;337;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63679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9607bf9e2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3" name="Google Shape;343;g9607bf9e2c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82958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9" name="Google Shape;349;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41942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5" name="Google Shape;355;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57823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1" name="Google Shape;361;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61503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8" name="Google Shape;368;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13246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4" name="Google Shape;374;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48126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0" name="Google Shape;380;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07306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8" name="Google Shape;388;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86413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6" name="Google Shape;396;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0083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40884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2" name="Google Shape;402;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558749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0" name="Google Shape;410;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818478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p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8" name="Google Shape;418;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73894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5" name="Google Shape;425;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054570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4" name="Google Shape;434;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19585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0" name="Google Shape;440;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26618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p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6" name="Google Shape;446;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35539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2" name="Google Shape;452;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63936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p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8" name="Google Shape;458;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19312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4" name="Google Shape;464;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6496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836061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p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0" name="Google Shape;470;p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06472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6" name="Google Shape;476;p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12456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2" name="Google Shape;482;p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54577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p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8" name="Google Shape;488;p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2784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g93550d1582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4" name="Google Shape;494;g93550d1582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25684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p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16" name="Google Shape;516;p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474995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p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2" name="Google Shape;522;p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383096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p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8" name="Google Shape;528;p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592865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p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4" name="Google Shape;534;p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917838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g93550d1582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0" name="Google Shape;540;g93550d1582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8345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145546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p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6" name="Google Shape;546;p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15474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p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2" name="Google Shape;552;p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096458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p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8" name="Google Shape;558;p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921323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p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64" name="Google Shape;564;p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327679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p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0" name="Google Shape;570;p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001082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p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6" name="Google Shape;576;p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608544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p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2" name="Google Shape;582;p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660376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8" name="Google Shape;588;p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696674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p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94" name="Google Shape;594;p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802939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p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0" name="Google Shape;600;p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7571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212698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p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6" name="Google Shape;606;p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89219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p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12" name="Google Shape;612;p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198688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Google Shape;617;p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18" name="Google Shape;618;p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650203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4" name="Google Shape;624;p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492256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p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30" name="Google Shape;630;p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810537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Google Shape;635;p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36" name="Google Shape;636;p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403903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0"/>
        <p:cNvGrpSpPr/>
        <p:nvPr/>
      </p:nvGrpSpPr>
      <p:grpSpPr>
        <a:xfrm>
          <a:off x="0" y="0"/>
          <a:ext cx="0" cy="0"/>
          <a:chOff x="0" y="0"/>
          <a:chExt cx="0" cy="0"/>
        </a:xfrm>
      </p:grpSpPr>
      <p:sp>
        <p:nvSpPr>
          <p:cNvPr id="641" name="Google Shape;641;p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2" name="Google Shape;642;p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894647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p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8" name="Google Shape;648;p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11679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p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4" name="Google Shape;654;p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099435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p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76" name="Google Shape;676;p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0872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501685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p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8" name="Google Shape;698;p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679880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p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4" name="Google Shape;704;p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825551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p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0" name="Google Shape;710;p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20238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p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6" name="Google Shape;716;p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969492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
        <p:cNvGrpSpPr/>
        <p:nvPr/>
      </p:nvGrpSpPr>
      <p:grpSpPr>
        <a:xfrm>
          <a:off x="0" y="0"/>
          <a:ext cx="0" cy="0"/>
          <a:chOff x="0" y="0"/>
          <a:chExt cx="0" cy="0"/>
        </a:xfrm>
      </p:grpSpPr>
      <p:sp>
        <p:nvSpPr>
          <p:cNvPr id="721" name="Google Shape;721;p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2" name="Google Shape;722;p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1906276"/>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p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8" name="Google Shape;728;p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438921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p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4" name="Google Shape;734;p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56788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Google Shape;739;g93550d1582_1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0" name="Google Shape;740;g93550d1582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449779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g93550d158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6" name="Google Shape;746;g93550d158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070022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p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52" name="Google Shape;752;p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265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4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4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16" name="Google Shape;16;p1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73" name="Google Shape;73;p1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79" name="Google Shape;79;p1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22" name="Google Shape;22;p1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1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26" name="Google Shape;26;p1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7"/>
        <p:cNvGrpSpPr/>
        <p:nvPr/>
      </p:nvGrpSpPr>
      <p:grpSpPr>
        <a:xfrm>
          <a:off x="0" y="0"/>
          <a:ext cx="0" cy="0"/>
          <a:chOff x="0" y="0"/>
          <a:chExt cx="0" cy="0"/>
        </a:xfrm>
      </p:grpSpPr>
      <p:sp>
        <p:nvSpPr>
          <p:cNvPr id="28" name="Google Shape;28;p14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0" name="Google Shape;30;p14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4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14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35" name="Google Shape;35;p1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14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1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41" name="Google Shape;41;p1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4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4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48" name="Google Shape;48;p1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53" name="Google Shape;53;p1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4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4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4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60" name="Google Shape;60;p1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4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4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4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VSBIT SPONSORED TRAINING MATERIALS Aug. 31 2020 / For Educational Purposes Only Shall Not Constitute Legal Advice</a:t>
            </a:r>
            <a:endParaRPr/>
          </a:p>
        </p:txBody>
      </p:sp>
      <p:sp>
        <p:nvSpPr>
          <p:cNvPr id="67" name="Google Shape;67;p1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3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smtClean="0"/>
              <a:t>VSBIT SPONSORED TRAINING MATERIALS Aug. 31 2020 / For Educational Purposes Only Shall Not Constitute Legal Advice</a:t>
            </a:r>
            <a:endParaRPr/>
          </a:p>
        </p:txBody>
      </p:sp>
      <p:sp>
        <p:nvSpPr>
          <p:cNvPr id="10" name="Google Shape;10;p1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s://youtu.be/48UwobtiKDI" TargetMode="External"/><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ts val="6000"/>
              <a:buFont typeface="Calibri"/>
              <a:buNone/>
            </a:pPr>
            <a:r>
              <a:rPr lang="en-US"/>
              <a:t>TITLE IX: Responses to Sexual Harassment in K-12 Context</a:t>
            </a:r>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Presented by Heather T. Lynn, Esq. &amp; Pietro J. Lynn, Esq.</a:t>
            </a:r>
            <a:endParaRPr dirty="0"/>
          </a:p>
          <a:p>
            <a:pPr marL="0" lvl="0" indent="0" algn="ctr" rtl="0">
              <a:lnSpc>
                <a:spcPct val="90000"/>
              </a:lnSpc>
              <a:spcBef>
                <a:spcPts val="1000"/>
              </a:spcBef>
              <a:spcAft>
                <a:spcPts val="0"/>
              </a:spcAft>
              <a:buClr>
                <a:schemeClr val="dk1"/>
              </a:buClr>
              <a:buSzPts val="2400"/>
              <a:buNone/>
            </a:pPr>
            <a:r>
              <a:rPr lang="en-US" dirty="0"/>
              <a:t>Sponsored by Vermont School Boards Insurance Trust</a:t>
            </a:r>
            <a:endParaRPr dirty="0"/>
          </a:p>
          <a:p>
            <a:pPr marL="0" lvl="0" indent="0" algn="ctr" rtl="0">
              <a:lnSpc>
                <a:spcPct val="90000"/>
              </a:lnSpc>
              <a:spcBef>
                <a:spcPts val="1000"/>
              </a:spcBef>
              <a:spcAft>
                <a:spcPts val="0"/>
              </a:spcAft>
              <a:buClr>
                <a:schemeClr val="dk1"/>
              </a:buClr>
              <a:buSzPts val="2400"/>
              <a:buNone/>
            </a:pPr>
            <a:r>
              <a:rPr lang="en-US" i="1" dirty="0" smtClean="0"/>
              <a:t>Presented On: </a:t>
            </a:r>
            <a:r>
              <a:rPr lang="en-US" dirty="0" smtClean="0"/>
              <a:t>August </a:t>
            </a:r>
            <a:r>
              <a:rPr lang="en-US" dirty="0"/>
              <a:t>31, 2020</a:t>
            </a:r>
            <a:endParaRPr dirty="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Federal Title IX Duty to Respond</a:t>
            </a:r>
            <a:endParaRPr b="1">
              <a:solidFill>
                <a:srgbClr val="00B050"/>
              </a:solidFill>
            </a:endParaRPr>
          </a:p>
        </p:txBody>
      </p:sp>
      <p:sp>
        <p:nvSpPr>
          <p:cNvPr id="139" name="Google Shape;139;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For over 20 years, it has been settled law that a District with </a:t>
            </a:r>
            <a:r>
              <a:rPr lang="en-US" b="1"/>
              <a:t>actual knowledge </a:t>
            </a:r>
            <a:r>
              <a:rPr lang="en-US"/>
              <a:t>of sexual harassment in an educational program or activity of the District against a person in the United States must respond promptly in a manner that is not </a:t>
            </a:r>
            <a:r>
              <a:rPr lang="en-US" b="1"/>
              <a:t>deliberately indifferent</a:t>
            </a:r>
            <a:r>
              <a:rPr lang="en-US"/>
              <a:t>.  </a:t>
            </a:r>
            <a:endParaRPr/>
          </a:p>
          <a:p>
            <a:pPr marL="228600" lvl="0" indent="-228600" algn="l" rtl="0">
              <a:lnSpc>
                <a:spcPct val="90000"/>
              </a:lnSpc>
              <a:spcBef>
                <a:spcPts val="1000"/>
              </a:spcBef>
              <a:spcAft>
                <a:spcPts val="0"/>
              </a:spcAft>
              <a:buClr>
                <a:schemeClr val="dk1"/>
              </a:buClr>
              <a:buSzPts val="2800"/>
              <a:buChar char="•"/>
            </a:pPr>
            <a:r>
              <a:rPr lang="en-US"/>
              <a:t>A District is </a:t>
            </a:r>
            <a:r>
              <a:rPr lang="en-US" b="1"/>
              <a:t>deliberately indifferent </a:t>
            </a:r>
            <a:r>
              <a:rPr lang="en-US"/>
              <a:t>only if its response to sexual harassment is </a:t>
            </a:r>
            <a:r>
              <a:rPr lang="en-US" b="1"/>
              <a:t>clearly unreasonable in light of the known circumstances</a:t>
            </a:r>
            <a:r>
              <a:rPr lang="en-US"/>
              <a:t>. </a:t>
            </a:r>
            <a:endParaRPr/>
          </a:p>
          <a:p>
            <a:pPr marL="685800" lvl="1" indent="-228600" algn="l" rtl="0">
              <a:lnSpc>
                <a:spcPct val="90000"/>
              </a:lnSpc>
              <a:spcBef>
                <a:spcPts val="500"/>
              </a:spcBef>
              <a:spcAft>
                <a:spcPts val="0"/>
              </a:spcAft>
              <a:buClr>
                <a:schemeClr val="dk1"/>
              </a:buClr>
              <a:buSzPts val="2400"/>
              <a:buChar char="•"/>
            </a:pPr>
            <a:r>
              <a:rPr lang="en-US"/>
              <a:t>This is the opening of the new Policy for the Prevention of Sexual Harassment Prohibited by Title IX.</a:t>
            </a:r>
            <a:endParaRPr/>
          </a:p>
          <a:p>
            <a:pPr marL="685800" lvl="1" indent="-228600" algn="l" rtl="0">
              <a:lnSpc>
                <a:spcPct val="90000"/>
              </a:lnSpc>
              <a:spcBef>
                <a:spcPts val="500"/>
              </a:spcBef>
              <a:spcAft>
                <a:spcPts val="0"/>
              </a:spcAft>
              <a:buClr>
                <a:schemeClr val="dk1"/>
              </a:buClr>
              <a:buSzPts val="2400"/>
              <a:buChar char="•"/>
            </a:pPr>
            <a:r>
              <a:rPr lang="en-US"/>
              <a:t>The above 2 paragraphs are not new.</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9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Protections for Equitable Treatment In The Handling of Formal Complaint by District</a:t>
            </a:r>
            <a:endParaRPr b="1">
              <a:solidFill>
                <a:srgbClr val="00B050"/>
              </a:solidFill>
            </a:endParaRPr>
          </a:p>
        </p:txBody>
      </p:sp>
      <p:sp>
        <p:nvSpPr>
          <p:cNvPr id="761" name="Google Shape;761;p9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b="1"/>
              <a:t>“Presumption of Non Responsibility” </a:t>
            </a:r>
            <a:r>
              <a:rPr lang="en-US"/>
              <a:t>presumption that the Respondent is not responsible for the alleged conduct until a determination regarding responsibility is made at the conclusion of the Title IX Grievance Process.</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i="1" u="sng"/>
              <a:t>Source:</a:t>
            </a:r>
            <a:r>
              <a:rPr lang="en-US" i="1"/>
              <a:t> Title IX Policy, IV.A. 2.a.</a:t>
            </a:r>
            <a:endParaRPr i="1" u="sng"/>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765"/>
        <p:cNvGrpSpPr/>
        <p:nvPr/>
      </p:nvGrpSpPr>
      <p:grpSpPr>
        <a:xfrm>
          <a:off x="0" y="0"/>
          <a:ext cx="0" cy="0"/>
          <a:chOff x="0" y="0"/>
          <a:chExt cx="0" cy="0"/>
        </a:xfrm>
      </p:grpSpPr>
      <p:sp>
        <p:nvSpPr>
          <p:cNvPr id="766" name="Google Shape;766;p9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Protections for Equitable Treatment In The Handling of Formal Complaint by District</a:t>
            </a:r>
            <a:endParaRPr b="1">
              <a:solidFill>
                <a:srgbClr val="00B050"/>
              </a:solidFill>
            </a:endParaRPr>
          </a:p>
        </p:txBody>
      </p:sp>
      <p:sp>
        <p:nvSpPr>
          <p:cNvPr id="767" name="Google Shape;767;p9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a:t>
            </a:r>
            <a:r>
              <a:rPr lang="en-US" b="1"/>
              <a:t>Objectivity” </a:t>
            </a:r>
            <a:r>
              <a:rPr lang="en-US"/>
              <a:t>an objective evaluation of all relevant evidence - including both inculpatory and exculpatory evidence - and provide that credibility determinations may not be based on a person’s status as a Complainant, Respondent, or Witness;</a:t>
            </a:r>
            <a:endParaRPr/>
          </a:p>
          <a:p>
            <a:pPr marL="0" lvl="0" indent="0" algn="l" rtl="0">
              <a:lnSpc>
                <a:spcPct val="90000"/>
              </a:lnSpc>
              <a:spcBef>
                <a:spcPts val="1000"/>
              </a:spcBef>
              <a:spcAft>
                <a:spcPts val="0"/>
              </a:spcAft>
              <a:buClr>
                <a:schemeClr val="dk1"/>
              </a:buClr>
              <a:buSzPts val="2800"/>
              <a:buNone/>
            </a:pPr>
            <a:r>
              <a:rPr lang="en-US" i="1" u="sng"/>
              <a:t>Source:</a:t>
            </a:r>
            <a:r>
              <a:rPr lang="en-US" i="1"/>
              <a:t> Title IX Policy, IV.A. 2.b.</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772" name="Google Shape;772;p10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Protections for Equitable Treatment In The Handling of Formal Complaint by District</a:t>
            </a:r>
            <a:endParaRPr b="1">
              <a:solidFill>
                <a:srgbClr val="00B050"/>
              </a:solidFill>
            </a:endParaRPr>
          </a:p>
        </p:txBody>
      </p:sp>
      <p:sp>
        <p:nvSpPr>
          <p:cNvPr id="773" name="Google Shape;773;p10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b="1"/>
              <a:t>“Conflict and Bias Free Personnel” </a:t>
            </a:r>
            <a:r>
              <a:rPr lang="en-US"/>
              <a:t>that individuals designated by the District to act as Title IX Coordinator, investigator, decision-makers, or to facilitate an informal resolution process, shall have no conflict of interest nor bias for or against a Complainant or Respondent individually, or complainants or respondents generally;  </a:t>
            </a:r>
            <a:endParaRPr/>
          </a:p>
          <a:p>
            <a:pPr marL="228600" lvl="0" indent="-228600" algn="l" rtl="0">
              <a:lnSpc>
                <a:spcPct val="90000"/>
              </a:lnSpc>
              <a:spcBef>
                <a:spcPts val="1000"/>
              </a:spcBef>
              <a:spcAft>
                <a:spcPts val="0"/>
              </a:spcAft>
              <a:buClr>
                <a:schemeClr val="dk1"/>
              </a:buClr>
              <a:buSzPts val="2800"/>
              <a:buChar char="•"/>
            </a:pPr>
            <a:r>
              <a:rPr lang="en-US" i="1" u="sng"/>
              <a:t>Source:</a:t>
            </a:r>
            <a:r>
              <a:rPr lang="en-US" i="1"/>
              <a:t> Title IX Policy, IV.A. 2.c.</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77"/>
        <p:cNvGrpSpPr/>
        <p:nvPr/>
      </p:nvGrpSpPr>
      <p:grpSpPr>
        <a:xfrm>
          <a:off x="0" y="0"/>
          <a:ext cx="0" cy="0"/>
          <a:chOff x="0" y="0"/>
          <a:chExt cx="0" cy="0"/>
        </a:xfrm>
      </p:grpSpPr>
      <p:sp>
        <p:nvSpPr>
          <p:cNvPr id="778" name="Google Shape;778;g9607bf9e2c_0_27"/>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What is bias?</a:t>
            </a:r>
            <a:endParaRPr/>
          </a:p>
        </p:txBody>
      </p:sp>
      <p:sp>
        <p:nvSpPr>
          <p:cNvPr id="779" name="Google Shape;779;g9607bf9e2c_0_27"/>
          <p:cNvSpPr txBox="1">
            <a:spLocks noGrp="1"/>
          </p:cNvSpPr>
          <p:nvPr>
            <p:ph type="body" idx="1"/>
          </p:nvPr>
        </p:nvSpPr>
        <p:spPr>
          <a:xfrm>
            <a:off x="838200" y="1825625"/>
            <a:ext cx="10515600" cy="4894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Bias is being impartial and fair.  So, how do we detect impartiality?  </a:t>
            </a:r>
            <a:endParaRPr/>
          </a:p>
          <a:p>
            <a:pPr marL="0" lvl="0" indent="0" algn="l" rtl="0">
              <a:spcBef>
                <a:spcPts val="1000"/>
              </a:spcBef>
              <a:spcAft>
                <a:spcPts val="0"/>
              </a:spcAft>
              <a:buNone/>
            </a:pPr>
            <a:r>
              <a:rPr lang="en-US"/>
              <a:t>Look to experiences or positions that might support a contention of bias.</a:t>
            </a:r>
            <a:endParaRPr/>
          </a:p>
          <a:p>
            <a:pPr marL="0" lvl="0" indent="0" algn="l" rtl="0">
              <a:spcBef>
                <a:spcPts val="1000"/>
              </a:spcBef>
              <a:spcAft>
                <a:spcPts val="0"/>
              </a:spcAft>
              <a:buNone/>
            </a:pPr>
            <a:r>
              <a:rPr lang="en-US"/>
              <a:t>Examples</a:t>
            </a:r>
            <a:endParaRPr/>
          </a:p>
          <a:p>
            <a:pPr marL="457200" lvl="0" indent="-342900" algn="l" rtl="0">
              <a:spcBef>
                <a:spcPts val="1000"/>
              </a:spcBef>
              <a:spcAft>
                <a:spcPts val="0"/>
              </a:spcAft>
              <a:buSzPts val="1800"/>
              <a:buAutoNum type="arabicPeriod"/>
            </a:pPr>
            <a:r>
              <a:rPr lang="en-US"/>
              <a:t>Is there a financial relationship with a party?</a:t>
            </a:r>
            <a:endParaRPr/>
          </a:p>
          <a:p>
            <a:pPr marL="457200" lvl="0" indent="-342900" algn="l" rtl="0">
              <a:spcBef>
                <a:spcPts val="0"/>
              </a:spcBef>
              <a:spcAft>
                <a:spcPts val="0"/>
              </a:spcAft>
              <a:buSzPts val="1800"/>
              <a:buAutoNum type="arabicPeriod"/>
            </a:pPr>
            <a:r>
              <a:rPr lang="en-US"/>
              <a:t>Is there a personal/family relationship with a party?</a:t>
            </a:r>
            <a:endParaRPr/>
          </a:p>
          <a:p>
            <a:pPr marL="457200" lvl="0" indent="-342900" algn="l" rtl="0">
              <a:spcBef>
                <a:spcPts val="0"/>
              </a:spcBef>
              <a:spcAft>
                <a:spcPts val="0"/>
              </a:spcAft>
              <a:buSzPts val="1800"/>
              <a:buAutoNum type="arabicPeriod"/>
            </a:pPr>
            <a:r>
              <a:rPr lang="en-US"/>
              <a:t>Has the person take a position on an issue relevant to the matter?</a:t>
            </a:r>
            <a:endParaRPr/>
          </a:p>
          <a:p>
            <a:pPr marL="457200" lvl="0" indent="-342900" algn="l" rtl="0">
              <a:spcBef>
                <a:spcPts val="0"/>
              </a:spcBef>
              <a:spcAft>
                <a:spcPts val="0"/>
              </a:spcAft>
              <a:buSzPts val="1800"/>
              <a:buAutoNum type="arabicPeriod"/>
            </a:pPr>
            <a:r>
              <a:rPr lang="en-US"/>
              <a:t>Has the work done in the past demonstrated unfairness or is the work in the case such that it appears to be unfair?</a:t>
            </a:r>
            <a:endParaRPr/>
          </a:p>
          <a:p>
            <a:pPr marL="457200" lvl="0" indent="0" algn="l" rtl="0">
              <a:spcBef>
                <a:spcPts val="1000"/>
              </a:spcBef>
              <a:spcAft>
                <a:spcPts val="0"/>
              </a:spcAft>
              <a:buNone/>
            </a:pPr>
            <a:endParaRPr/>
          </a:p>
          <a:p>
            <a:pPr marL="0" lvl="0" indent="0" algn="l" rtl="0">
              <a:spcBef>
                <a:spcPts val="1000"/>
              </a:spcBef>
              <a:spcAft>
                <a:spcPts val="0"/>
              </a:spcAft>
              <a:buNone/>
            </a:pPr>
            <a:r>
              <a:rPr lang="en-US"/>
              <a:t>How do we avoid an appearance of bias?  Is it possible in small schools?</a:t>
            </a:r>
            <a:endParaRPr/>
          </a:p>
          <a:p>
            <a:pPr marL="0" lvl="0" indent="0" algn="l" rtl="0">
              <a:spcBef>
                <a:spcPts val="1000"/>
              </a:spcBef>
              <a:spcAft>
                <a:spcPts val="0"/>
              </a:spcAft>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g9607bf9e2c_0_3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Is it bias or something else?</a:t>
            </a:r>
            <a:endParaRPr/>
          </a:p>
        </p:txBody>
      </p:sp>
      <p:sp>
        <p:nvSpPr>
          <p:cNvPr id="785" name="Google Shape;785;g9607bf9e2c_0_32"/>
          <p:cNvSpPr txBox="1">
            <a:spLocks noGrp="1"/>
          </p:cNvSpPr>
          <p:nvPr>
            <p:ph type="body" idx="1"/>
          </p:nvPr>
        </p:nvSpPr>
        <p:spPr>
          <a:xfrm>
            <a:off x="838200" y="15191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Debbie Decider is super tough and yells at people during the hearing.  Sally Shrinkingviolet thinks that she is biased because she is so insensitive it shows she couldn’t ever really understand.</a:t>
            </a:r>
            <a:endParaRPr/>
          </a:p>
          <a:p>
            <a:pPr marL="0" lvl="0" indent="0" algn="l" rtl="0">
              <a:spcBef>
                <a:spcPts val="1000"/>
              </a:spcBef>
              <a:spcAft>
                <a:spcPts val="0"/>
              </a:spcAft>
              <a:buNone/>
            </a:pPr>
            <a:endParaRPr/>
          </a:p>
          <a:p>
            <a:pPr marL="0" lvl="0" indent="0" algn="l" rtl="0">
              <a:spcBef>
                <a:spcPts val="1000"/>
              </a:spcBef>
              <a:spcAft>
                <a:spcPts val="0"/>
              </a:spcAft>
              <a:buNone/>
            </a:pPr>
            <a:r>
              <a:rPr lang="en-US"/>
              <a:t>Debbie was the accused’s teacher for two years.  She seemed to like him.  She never taught the complainant.  Problem?</a:t>
            </a:r>
            <a:endParaRPr/>
          </a:p>
          <a:p>
            <a:pPr marL="0" lvl="0" indent="0" algn="l" rtl="0">
              <a:spcBef>
                <a:spcPts val="1000"/>
              </a:spcBef>
              <a:spcAft>
                <a:spcPts val="0"/>
              </a:spcAft>
              <a:buNone/>
            </a:pPr>
            <a:endParaRPr/>
          </a:p>
          <a:p>
            <a:pPr marL="0" lvl="0" indent="0" algn="l" rtl="0">
              <a:spcBef>
                <a:spcPts val="1000"/>
              </a:spcBef>
              <a:spcAft>
                <a:spcPts val="0"/>
              </a:spcAft>
              <a:buNone/>
            </a:pPr>
            <a:r>
              <a:rPr lang="en-US"/>
              <a:t>Debbie was assaulted ten years ago.  Can she fairly decide a sexual assault case, ever?</a:t>
            </a:r>
            <a:endParaRPr/>
          </a:p>
          <a:p>
            <a:pPr marL="0" lvl="0" indent="0" algn="l" rtl="0">
              <a:spcBef>
                <a:spcPts val="1000"/>
              </a:spcBef>
              <a:spcAft>
                <a:spcPts val="0"/>
              </a:spcAft>
              <a:buNone/>
            </a:pPr>
            <a:r>
              <a:rPr lang="en-US"/>
              <a:t>Debbie is friendly with the accused’s uncle.  Can she be the decider?</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789"/>
        <p:cNvGrpSpPr/>
        <p:nvPr/>
      </p:nvGrpSpPr>
      <p:grpSpPr>
        <a:xfrm>
          <a:off x="0" y="0"/>
          <a:ext cx="0" cy="0"/>
          <a:chOff x="0" y="0"/>
          <a:chExt cx="0" cy="0"/>
        </a:xfrm>
      </p:grpSpPr>
      <p:sp>
        <p:nvSpPr>
          <p:cNvPr id="790" name="Google Shape;790;p10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Protections for Equitable Treatment In The Handling of Formal Complaint by District</a:t>
            </a:r>
            <a:endParaRPr b="1">
              <a:solidFill>
                <a:srgbClr val="00B050"/>
              </a:solidFill>
            </a:endParaRPr>
          </a:p>
        </p:txBody>
      </p:sp>
      <p:sp>
        <p:nvSpPr>
          <p:cNvPr id="791" name="Google Shape;791;p10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800"/>
              <a:buChar char="•"/>
            </a:pPr>
            <a:r>
              <a:rPr lang="en-US" b="1"/>
              <a:t>“No Interference with Legal Privileges</a:t>
            </a:r>
            <a:r>
              <a:rPr lang="en-US"/>
              <a:t>” such that at no point in the grievance process will the Title IX Coordinator, the investigator, any decision maker, or any other person participating on behalf of the District, require, allow, rely upon, or otherwise use questions or evidence that constitutes, or seeks disclosure of, information protected under a legally recognized privilege (e.g., doctor/patient, attorney/client, clergy, etc.), unless the person holding such privilege (parent/guardian for minor student) has waived the privilege in writing to use the information with respect to the Title IX Grievance Process;  </a:t>
            </a:r>
            <a:endParaRPr/>
          </a:p>
          <a:p>
            <a:pPr marL="228600" lvl="0" indent="-228600" algn="l" rtl="0">
              <a:lnSpc>
                <a:spcPct val="80000"/>
              </a:lnSpc>
              <a:spcBef>
                <a:spcPts val="1000"/>
              </a:spcBef>
              <a:spcAft>
                <a:spcPts val="0"/>
              </a:spcAft>
              <a:buClr>
                <a:schemeClr val="dk1"/>
              </a:buClr>
              <a:buSzPts val="2800"/>
              <a:buChar char="•"/>
            </a:pPr>
            <a:r>
              <a:rPr lang="en-US" i="1" u="sng"/>
              <a:t>Source:</a:t>
            </a:r>
            <a:r>
              <a:rPr lang="en-US" i="1"/>
              <a:t> Title IX Policy, IV.A. 2.d.</a:t>
            </a:r>
            <a:endParaRPr/>
          </a:p>
          <a:p>
            <a:pPr marL="228600" lvl="0" indent="-50800" algn="l" rtl="0">
              <a:lnSpc>
                <a:spcPct val="8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795"/>
        <p:cNvGrpSpPr/>
        <p:nvPr/>
      </p:nvGrpSpPr>
      <p:grpSpPr>
        <a:xfrm>
          <a:off x="0" y="0"/>
          <a:ext cx="0" cy="0"/>
          <a:chOff x="0" y="0"/>
          <a:chExt cx="0" cy="0"/>
        </a:xfrm>
      </p:grpSpPr>
      <p:sp>
        <p:nvSpPr>
          <p:cNvPr id="796" name="Google Shape;796;p10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Protections for Equitable Treatment In The Handling of Formal Complaint by District</a:t>
            </a:r>
            <a:endParaRPr b="1">
              <a:solidFill>
                <a:srgbClr val="00B050"/>
              </a:solidFill>
            </a:endParaRPr>
          </a:p>
        </p:txBody>
      </p:sp>
      <p:sp>
        <p:nvSpPr>
          <p:cNvPr id="797" name="Google Shape;797;p10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b="1"/>
              <a:t>“Proof of Responsibility for Sexual Harassment by a Preponderance [other acceptable option is clear and convincing] of the Evidence,”</a:t>
            </a:r>
            <a:r>
              <a:rPr lang="en-US"/>
              <a:t> which is only met when the party with the burden convinces the fact finder (the Initial Decision- Maker) that there is a greater than 50% chance that the claim is true (i.e., more likely than not).  This standard shall be applied to all Formal Complaints of Sexual Harassment, whether they involve students or faculty</a:t>
            </a:r>
            <a:endParaRPr/>
          </a:p>
          <a:p>
            <a:pPr marL="0" lvl="0" indent="0" algn="l" rtl="0">
              <a:lnSpc>
                <a:spcPct val="90000"/>
              </a:lnSpc>
              <a:spcBef>
                <a:spcPts val="1000"/>
              </a:spcBef>
              <a:spcAft>
                <a:spcPts val="0"/>
              </a:spcAft>
              <a:buClr>
                <a:schemeClr val="dk1"/>
              </a:buClr>
              <a:buSzPts val="2800"/>
              <a:buNone/>
            </a:pPr>
            <a:r>
              <a:rPr lang="en-US" i="1" u="sng"/>
              <a:t>Source:</a:t>
            </a:r>
            <a:r>
              <a:rPr lang="en-US" i="1"/>
              <a:t> Title IX Policy, IV.A. 2.e.</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2" name="Google Shape;802;p103"/>
          <p:cNvSpPr txBox="1">
            <a:spLocks noGrp="1"/>
          </p:cNvSpPr>
          <p:nvPr>
            <p:ph type="title"/>
          </p:nvPr>
        </p:nvSpPr>
        <p:spPr>
          <a:xfrm>
            <a:off x="231820" y="115911"/>
            <a:ext cx="11771290" cy="61818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Protections for Equitable Treatment (cont’d)</a:t>
            </a:r>
            <a:endParaRPr sz="3959" b="1">
              <a:solidFill>
                <a:srgbClr val="00B050"/>
              </a:solidFill>
            </a:endParaRPr>
          </a:p>
        </p:txBody>
      </p:sp>
      <p:sp>
        <p:nvSpPr>
          <p:cNvPr id="803" name="Google Shape;803;p103"/>
          <p:cNvSpPr txBox="1">
            <a:spLocks noGrp="1"/>
          </p:cNvSpPr>
          <p:nvPr>
            <p:ph type="body" idx="1"/>
          </p:nvPr>
        </p:nvSpPr>
        <p:spPr>
          <a:xfrm>
            <a:off x="231819" y="734096"/>
            <a:ext cx="11603865" cy="5442867"/>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1960"/>
              <a:buNone/>
            </a:pPr>
            <a:r>
              <a:rPr lang="en-US" sz="1960"/>
              <a:t>“</a:t>
            </a:r>
            <a:r>
              <a:rPr lang="en-US" sz="1960" b="1"/>
              <a:t>Reasonably Prompt Time Frames for Conclusion of the Title IX Grievance Process.” </a:t>
            </a:r>
            <a:r>
              <a:rPr lang="en-US" sz="1960"/>
              <a:t>The District shall make a good faith effort to conduct a fair, impartial grievance process in a </a:t>
            </a:r>
            <a:r>
              <a:rPr lang="en-US" sz="1960" b="1"/>
              <a:t>reasonably prompt manner designed to provide all parties with a prompt and equitable resolution</a:t>
            </a:r>
            <a:r>
              <a:rPr lang="en-US" sz="1960"/>
              <a:t>.  It is expected that in most cases, the grievance process will be concluded - through at least the determination of responsibility decision - within 80 days after filing the Formal Complaint of Sexual Harassment.  However, more complex cases or other case specific circumstances, may require additional time beyond that timeframe. In such cases, good cause must be shown and written notice provided.</a:t>
            </a:r>
            <a:endParaRPr/>
          </a:p>
          <a:p>
            <a:pPr marL="0" lvl="0" indent="0" algn="l" rtl="0">
              <a:lnSpc>
                <a:spcPct val="70000"/>
              </a:lnSpc>
              <a:spcBef>
                <a:spcPts val="1000"/>
              </a:spcBef>
              <a:spcAft>
                <a:spcPts val="0"/>
              </a:spcAft>
              <a:buClr>
                <a:schemeClr val="dk1"/>
              </a:buClr>
              <a:buSzPts val="1960"/>
              <a:buNone/>
            </a:pPr>
            <a:r>
              <a:rPr lang="en-US" sz="1960" u="sng"/>
              <a:t>Grievance Process Timeline</a:t>
            </a:r>
            <a:r>
              <a:rPr lang="en-US" sz="1960"/>
              <a:t>.  a. Investigation 20 +/- days (as the complexity of the case demands);</a:t>
            </a:r>
            <a:endParaRPr/>
          </a:p>
          <a:p>
            <a:pPr marL="0" lvl="0" indent="0" algn="l" rtl="0">
              <a:lnSpc>
                <a:spcPct val="70000"/>
              </a:lnSpc>
              <a:spcBef>
                <a:spcPts val="1000"/>
              </a:spcBef>
              <a:spcAft>
                <a:spcPts val="0"/>
              </a:spcAft>
              <a:buClr>
                <a:schemeClr val="dk1"/>
              </a:buClr>
              <a:buSzPts val="1960"/>
              <a:buNone/>
            </a:pPr>
            <a:r>
              <a:rPr lang="en-US" sz="1960"/>
              <a:t>b.10 days for reviewing information prior to conclusion of investigation;</a:t>
            </a:r>
            <a:endParaRPr/>
          </a:p>
          <a:p>
            <a:pPr marL="0" lvl="0" indent="0" algn="l" rtl="0">
              <a:lnSpc>
                <a:spcPct val="70000"/>
              </a:lnSpc>
              <a:spcBef>
                <a:spcPts val="1000"/>
              </a:spcBef>
              <a:spcAft>
                <a:spcPts val="0"/>
              </a:spcAft>
              <a:buClr>
                <a:schemeClr val="dk1"/>
              </a:buClr>
              <a:buSzPts val="1960"/>
              <a:buNone/>
            </a:pPr>
            <a:r>
              <a:rPr lang="en-US" sz="1960"/>
              <a:t>c.10 days after receiving investigative report -by either party to respond;</a:t>
            </a:r>
            <a:endParaRPr/>
          </a:p>
          <a:p>
            <a:pPr marL="0" lvl="0" indent="0" algn="l" rtl="0">
              <a:lnSpc>
                <a:spcPct val="70000"/>
              </a:lnSpc>
              <a:spcBef>
                <a:spcPts val="1000"/>
              </a:spcBef>
              <a:spcAft>
                <a:spcPts val="0"/>
              </a:spcAft>
              <a:buClr>
                <a:schemeClr val="dk1"/>
              </a:buClr>
              <a:buSzPts val="1960"/>
              <a:buNone/>
            </a:pPr>
            <a:r>
              <a:rPr lang="en-US" sz="1960"/>
              <a:t>d.10 days for decision maker to allow initial questions; </a:t>
            </a:r>
            <a:endParaRPr/>
          </a:p>
          <a:p>
            <a:pPr marL="0" lvl="0" indent="0" algn="l" rtl="0">
              <a:lnSpc>
                <a:spcPct val="70000"/>
              </a:lnSpc>
              <a:spcBef>
                <a:spcPts val="1000"/>
              </a:spcBef>
              <a:spcAft>
                <a:spcPts val="0"/>
              </a:spcAft>
              <a:buClr>
                <a:schemeClr val="dk1"/>
              </a:buClr>
              <a:buSzPts val="1960"/>
              <a:buNone/>
            </a:pPr>
            <a:r>
              <a:rPr lang="en-US" sz="1960"/>
              <a:t>e.10 days for responses to questions</a:t>
            </a:r>
            <a:endParaRPr/>
          </a:p>
          <a:p>
            <a:pPr marL="0" lvl="0" indent="0" algn="l" rtl="0">
              <a:lnSpc>
                <a:spcPct val="70000"/>
              </a:lnSpc>
              <a:spcBef>
                <a:spcPts val="1000"/>
              </a:spcBef>
              <a:spcAft>
                <a:spcPts val="0"/>
              </a:spcAft>
              <a:buClr>
                <a:schemeClr val="dk1"/>
              </a:buClr>
              <a:buSzPts val="1960"/>
              <a:buNone/>
            </a:pPr>
            <a:r>
              <a:rPr lang="en-US" sz="1960"/>
              <a:t>f.10 days for questions and responses to follow-up questions.</a:t>
            </a:r>
            <a:endParaRPr/>
          </a:p>
          <a:p>
            <a:pPr marL="0" lvl="0" indent="0" algn="l" rtl="0">
              <a:lnSpc>
                <a:spcPct val="70000"/>
              </a:lnSpc>
              <a:spcBef>
                <a:spcPts val="1000"/>
              </a:spcBef>
              <a:spcAft>
                <a:spcPts val="0"/>
              </a:spcAft>
              <a:buClr>
                <a:schemeClr val="dk1"/>
              </a:buClr>
              <a:buSzPts val="1960"/>
              <a:buNone/>
            </a:pPr>
            <a:r>
              <a:rPr lang="en-US" sz="1960"/>
              <a:t>f.10 days for determination of responsibility decision</a:t>
            </a:r>
            <a:endParaRPr/>
          </a:p>
          <a:p>
            <a:pPr marL="0" lvl="0" indent="0" algn="l" rtl="0">
              <a:lnSpc>
                <a:spcPct val="70000"/>
              </a:lnSpc>
              <a:spcBef>
                <a:spcPts val="1000"/>
              </a:spcBef>
              <a:spcAft>
                <a:spcPts val="0"/>
              </a:spcAft>
              <a:buClr>
                <a:schemeClr val="dk1"/>
              </a:buClr>
              <a:buSzPts val="1960"/>
              <a:buNone/>
            </a:pPr>
            <a:r>
              <a:rPr lang="en-US" sz="1960"/>
              <a:t>g.10 days for appeal (6 additional days for administrative steps)</a:t>
            </a:r>
            <a:endParaRPr/>
          </a:p>
          <a:p>
            <a:pPr marL="0" lvl="0" indent="0" algn="l" rtl="0">
              <a:lnSpc>
                <a:spcPct val="70000"/>
              </a:lnSpc>
              <a:spcBef>
                <a:spcPts val="1000"/>
              </a:spcBef>
              <a:spcAft>
                <a:spcPts val="0"/>
              </a:spcAft>
              <a:buClr>
                <a:schemeClr val="dk1"/>
              </a:buClr>
              <a:buSzPts val="1960"/>
              <a:buNone/>
            </a:pPr>
            <a:r>
              <a:rPr lang="en-US" sz="1960"/>
              <a:t>h.10 days for argument/statement challenging or supporting determination </a:t>
            </a:r>
            <a:endParaRPr/>
          </a:p>
          <a:p>
            <a:pPr marL="0" lvl="0" indent="0" algn="l" rtl="0">
              <a:lnSpc>
                <a:spcPct val="70000"/>
              </a:lnSpc>
              <a:spcBef>
                <a:spcPts val="1000"/>
              </a:spcBef>
              <a:spcAft>
                <a:spcPts val="0"/>
              </a:spcAft>
              <a:buClr>
                <a:schemeClr val="dk1"/>
              </a:buClr>
              <a:buSzPts val="1960"/>
              <a:buNone/>
            </a:pPr>
            <a:r>
              <a:rPr lang="en-US" sz="1960"/>
              <a:t>i.10 days for decision on appeal </a:t>
            </a:r>
            <a:endParaRPr/>
          </a:p>
          <a:p>
            <a:pPr marL="0" lvl="0" indent="0" algn="l" rtl="0">
              <a:lnSpc>
                <a:spcPct val="70000"/>
              </a:lnSpc>
              <a:spcBef>
                <a:spcPts val="1000"/>
              </a:spcBef>
              <a:spcAft>
                <a:spcPts val="0"/>
              </a:spcAft>
              <a:buClr>
                <a:schemeClr val="dk1"/>
              </a:buClr>
              <a:buSzPts val="1960"/>
              <a:buNone/>
            </a:pPr>
            <a:r>
              <a:rPr lang="en-US" sz="1960" i="1" u="sng"/>
              <a:t>Source:</a:t>
            </a:r>
            <a:r>
              <a:rPr lang="en-US" sz="1960" i="1"/>
              <a:t> Title IX Policy, IV.A. 2.f., f.1.</a:t>
            </a:r>
            <a:endParaRPr sz="1960"/>
          </a:p>
          <a:p>
            <a:pPr marL="228600" lvl="0" indent="-104140" algn="l" rtl="0">
              <a:lnSpc>
                <a:spcPct val="70000"/>
              </a:lnSpc>
              <a:spcBef>
                <a:spcPts val="1000"/>
              </a:spcBef>
              <a:spcAft>
                <a:spcPts val="0"/>
              </a:spcAft>
              <a:buClr>
                <a:schemeClr val="dk1"/>
              </a:buClr>
              <a:buSzPts val="1960"/>
              <a:buNone/>
            </a:pPr>
            <a:endParaRPr sz="196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807"/>
        <p:cNvGrpSpPr/>
        <p:nvPr/>
      </p:nvGrpSpPr>
      <p:grpSpPr>
        <a:xfrm>
          <a:off x="0" y="0"/>
          <a:ext cx="0" cy="0"/>
          <a:chOff x="0" y="0"/>
          <a:chExt cx="0" cy="0"/>
        </a:xfrm>
      </p:grpSpPr>
      <p:sp>
        <p:nvSpPr>
          <p:cNvPr id="808" name="Google Shape;808;p104"/>
          <p:cNvSpPr txBox="1">
            <a:spLocks noGrp="1"/>
          </p:cNvSpPr>
          <p:nvPr>
            <p:ph type="title"/>
          </p:nvPr>
        </p:nvSpPr>
        <p:spPr>
          <a:xfrm>
            <a:off x="231820" y="115911"/>
            <a:ext cx="11771290" cy="61818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Protections for Equitable Treatment (cont’d)</a:t>
            </a:r>
            <a:endParaRPr sz="3959" b="1">
              <a:solidFill>
                <a:srgbClr val="00B050"/>
              </a:solidFill>
            </a:endParaRPr>
          </a:p>
        </p:txBody>
      </p:sp>
      <p:sp>
        <p:nvSpPr>
          <p:cNvPr id="809" name="Google Shape;809;p104"/>
          <p:cNvSpPr txBox="1">
            <a:spLocks noGrp="1"/>
          </p:cNvSpPr>
          <p:nvPr>
            <p:ph type="body" idx="1"/>
          </p:nvPr>
        </p:nvSpPr>
        <p:spPr>
          <a:xfrm>
            <a:off x="231819" y="734096"/>
            <a:ext cx="11603865" cy="5442867"/>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590"/>
              <a:buNone/>
            </a:pPr>
            <a:r>
              <a:rPr lang="en-US" sz="2590"/>
              <a:t>“</a:t>
            </a:r>
            <a:r>
              <a:rPr lang="en-US" sz="2590" b="1"/>
              <a:t>Reasonably Prompt Time Frames for Conclusion of the Title IX Grievance Process.” </a:t>
            </a:r>
            <a:endParaRPr sz="2590" b="1"/>
          </a:p>
          <a:p>
            <a:pPr marL="514350" lvl="0" indent="-514350" algn="l" rtl="0">
              <a:lnSpc>
                <a:spcPct val="80000"/>
              </a:lnSpc>
              <a:spcBef>
                <a:spcPts val="1000"/>
              </a:spcBef>
              <a:spcAft>
                <a:spcPts val="0"/>
              </a:spcAft>
              <a:buClr>
                <a:schemeClr val="dk1"/>
              </a:buClr>
              <a:buSzPts val="2590"/>
              <a:buAutoNum type="arabicPeriod" startAt="2"/>
            </a:pPr>
            <a:r>
              <a:rPr lang="en-US" sz="2590" u="sng"/>
              <a:t>Delays and Extensions of Time</a:t>
            </a:r>
            <a:r>
              <a:rPr lang="en-US" sz="2590"/>
              <a:t>. At any stage of the grievance process, the District (through the Superintendent, or if the Superintendent is the respondent, the Title IX Coordinator or designee) may for </a:t>
            </a:r>
            <a:r>
              <a:rPr lang="en-US" sz="2590" b="1"/>
              <a:t>good cause </a:t>
            </a:r>
            <a:r>
              <a:rPr lang="en-US" sz="2590"/>
              <a:t>allow for temporary delays or extensions of time upon request of either party, or on his/her own initiative.  </a:t>
            </a:r>
            <a:r>
              <a:rPr lang="en-US" sz="2590" b="1"/>
              <a:t>Examples of good cause </a:t>
            </a:r>
            <a:r>
              <a:rPr lang="en-US" sz="2590"/>
              <a:t>may include such things as availability of parties, party advisors, witnesses, school or school administrative office holidays or vacations, referral back to an earlier stage of the grievance process, concurrent law enforcement or other agency activity, or need to obtain language interpreters or accommodation of disabilities.  For any such delay or extension of time, the Superintendent or the Title IX Coordinator will provide simultaneous written notice to the parties of the delay/extension and the reason(s). </a:t>
            </a:r>
            <a:endParaRPr sz="2590" b="1" i="1" u="sng"/>
          </a:p>
          <a:p>
            <a:pPr marL="0" lvl="0" indent="0" algn="l" rtl="0">
              <a:lnSpc>
                <a:spcPct val="80000"/>
              </a:lnSpc>
              <a:spcBef>
                <a:spcPts val="1000"/>
              </a:spcBef>
              <a:spcAft>
                <a:spcPts val="0"/>
              </a:spcAft>
              <a:buClr>
                <a:schemeClr val="dk1"/>
              </a:buClr>
              <a:buSzPts val="2590"/>
              <a:buNone/>
            </a:pPr>
            <a:endParaRPr sz="2590" b="1" i="1" u="sng"/>
          </a:p>
          <a:p>
            <a:pPr marL="0" lvl="0" indent="0" algn="l" rtl="0">
              <a:lnSpc>
                <a:spcPct val="80000"/>
              </a:lnSpc>
              <a:spcBef>
                <a:spcPts val="1000"/>
              </a:spcBef>
              <a:spcAft>
                <a:spcPts val="0"/>
              </a:spcAft>
              <a:buClr>
                <a:schemeClr val="dk1"/>
              </a:buClr>
              <a:buSzPts val="2590"/>
              <a:buNone/>
            </a:pPr>
            <a:r>
              <a:rPr lang="en-US" sz="2590" i="1" u="sng"/>
              <a:t>Source:</a:t>
            </a:r>
            <a:r>
              <a:rPr lang="en-US" sz="2590" i="1"/>
              <a:t> Title IX Policy, IV.A. 2.f., f.1.</a:t>
            </a:r>
            <a:endParaRPr sz="2590"/>
          </a:p>
          <a:p>
            <a:pPr marL="228600" lvl="0" indent="-64135" algn="l" rtl="0">
              <a:lnSpc>
                <a:spcPct val="8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813"/>
        <p:cNvGrpSpPr/>
        <p:nvPr/>
      </p:nvGrpSpPr>
      <p:grpSpPr>
        <a:xfrm>
          <a:off x="0" y="0"/>
          <a:ext cx="0" cy="0"/>
          <a:chOff x="0" y="0"/>
          <a:chExt cx="0" cy="0"/>
        </a:xfrm>
      </p:grpSpPr>
      <p:sp>
        <p:nvSpPr>
          <p:cNvPr id="814" name="Google Shape;814;p105"/>
          <p:cNvSpPr txBox="1">
            <a:spLocks noGrp="1"/>
          </p:cNvSpPr>
          <p:nvPr>
            <p:ph type="title"/>
          </p:nvPr>
        </p:nvSpPr>
        <p:spPr>
          <a:xfrm>
            <a:off x="206062" y="193183"/>
            <a:ext cx="11147738" cy="57954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Dismissal of Formal Complaints IV.G.</a:t>
            </a:r>
            <a:endParaRPr sz="3959" b="1">
              <a:solidFill>
                <a:srgbClr val="00B050"/>
              </a:solidFill>
            </a:endParaRPr>
          </a:p>
        </p:txBody>
      </p:sp>
      <p:sp>
        <p:nvSpPr>
          <p:cNvPr id="815" name="Google Shape;815;p105"/>
          <p:cNvSpPr txBox="1">
            <a:spLocks noGrp="1"/>
          </p:cNvSpPr>
          <p:nvPr>
            <p:ph type="body" idx="1"/>
          </p:nvPr>
        </p:nvSpPr>
        <p:spPr>
          <a:xfrm>
            <a:off x="206062" y="940158"/>
            <a:ext cx="11147738" cy="561518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1750"/>
              <a:buNone/>
            </a:pPr>
            <a:r>
              <a:rPr lang="en-US" sz="1750" b="1" u="sng"/>
              <a:t>Dismissal of a Formal Complaint</a:t>
            </a:r>
            <a:r>
              <a:rPr lang="en-US" sz="1750" b="1"/>
              <a:t>.</a:t>
            </a:r>
            <a:endParaRPr sz="1750"/>
          </a:p>
          <a:p>
            <a:pPr marL="0" lvl="0" indent="0" algn="l" rtl="0">
              <a:lnSpc>
                <a:spcPct val="70000"/>
              </a:lnSpc>
              <a:spcBef>
                <a:spcPts val="1000"/>
              </a:spcBef>
              <a:spcAft>
                <a:spcPts val="0"/>
              </a:spcAft>
              <a:buClr>
                <a:schemeClr val="dk1"/>
              </a:buClr>
              <a:buSzPts val="1750"/>
              <a:buNone/>
            </a:pPr>
            <a:r>
              <a:rPr lang="en-US" sz="1750"/>
              <a:t>1.The District </a:t>
            </a:r>
            <a:r>
              <a:rPr lang="en-US" sz="1750" b="1"/>
              <a:t>must dismiss </a:t>
            </a:r>
            <a:r>
              <a:rPr lang="en-US" sz="1750"/>
              <a:t>a formal complaint with regard to Title IX sexual harassment if the alleged conduct:</a:t>
            </a:r>
            <a:endParaRPr/>
          </a:p>
          <a:p>
            <a:pPr marL="0" lvl="0" indent="0" algn="l" rtl="0">
              <a:lnSpc>
                <a:spcPct val="70000"/>
              </a:lnSpc>
              <a:spcBef>
                <a:spcPts val="1000"/>
              </a:spcBef>
              <a:spcAft>
                <a:spcPts val="0"/>
              </a:spcAft>
              <a:buClr>
                <a:schemeClr val="dk1"/>
              </a:buClr>
              <a:buSzPts val="1750"/>
              <a:buNone/>
            </a:pPr>
            <a:r>
              <a:rPr lang="en-US" sz="1750"/>
              <a:t>	a. Would not constitute sexual harassment, even if proved;</a:t>
            </a:r>
            <a:endParaRPr/>
          </a:p>
          <a:p>
            <a:pPr marL="0" lvl="0" indent="0" algn="l" rtl="0">
              <a:lnSpc>
                <a:spcPct val="70000"/>
              </a:lnSpc>
              <a:spcBef>
                <a:spcPts val="1000"/>
              </a:spcBef>
              <a:spcAft>
                <a:spcPts val="0"/>
              </a:spcAft>
              <a:buClr>
                <a:schemeClr val="dk1"/>
              </a:buClr>
              <a:buSzPts val="1750"/>
              <a:buNone/>
            </a:pPr>
            <a:r>
              <a:rPr lang="en-US" sz="1750"/>
              <a:t>	b. </a:t>
            </a:r>
            <a:r>
              <a:rPr lang="en-US" sz="1750" b="1"/>
              <a:t>Did not occur in the District’s education program or activity</a:t>
            </a:r>
            <a:r>
              <a:rPr lang="en-US" sz="1750"/>
              <a:t>; or</a:t>
            </a:r>
            <a:endParaRPr/>
          </a:p>
          <a:p>
            <a:pPr marL="0" lvl="0" indent="0" algn="l" rtl="0">
              <a:lnSpc>
                <a:spcPct val="70000"/>
              </a:lnSpc>
              <a:spcBef>
                <a:spcPts val="1000"/>
              </a:spcBef>
              <a:spcAft>
                <a:spcPts val="0"/>
              </a:spcAft>
              <a:buClr>
                <a:schemeClr val="dk1"/>
              </a:buClr>
              <a:buSzPts val="1750"/>
              <a:buNone/>
            </a:pPr>
            <a:r>
              <a:rPr lang="en-US" sz="1750"/>
              <a:t>	c. Did not occur against a person in the United States.</a:t>
            </a:r>
            <a:endParaRPr/>
          </a:p>
          <a:p>
            <a:pPr marL="0" lvl="0" indent="0" algn="l" rtl="0">
              <a:lnSpc>
                <a:spcPct val="70000"/>
              </a:lnSpc>
              <a:spcBef>
                <a:spcPts val="1000"/>
              </a:spcBef>
              <a:spcAft>
                <a:spcPts val="0"/>
              </a:spcAft>
              <a:buClr>
                <a:schemeClr val="dk1"/>
              </a:buClr>
              <a:buSzPts val="1750"/>
              <a:buNone/>
            </a:pPr>
            <a:r>
              <a:rPr lang="en-US" sz="1750"/>
              <a:t>2.The District </a:t>
            </a:r>
            <a:r>
              <a:rPr lang="en-US" sz="1750" b="1"/>
              <a:t>may dismiss </a:t>
            </a:r>
            <a:r>
              <a:rPr lang="en-US" sz="1750"/>
              <a:t>a formal complaint with regard to Title IX sexual harassment if at any time during the investigation or determination of responsibility stage(s):</a:t>
            </a:r>
            <a:endParaRPr/>
          </a:p>
          <a:p>
            <a:pPr marL="0" lvl="0" indent="0" algn="l" rtl="0">
              <a:lnSpc>
                <a:spcPct val="70000"/>
              </a:lnSpc>
              <a:spcBef>
                <a:spcPts val="1000"/>
              </a:spcBef>
              <a:spcAft>
                <a:spcPts val="0"/>
              </a:spcAft>
              <a:buClr>
                <a:schemeClr val="dk1"/>
              </a:buClr>
              <a:buSzPts val="1750"/>
              <a:buNone/>
            </a:pPr>
            <a:r>
              <a:rPr lang="en-US" sz="1750"/>
              <a:t>	a. A complainant notifies the Title IX Coordinator in writing that the complainant would like to 	withdraw the formal complaint or any allegations therein;</a:t>
            </a:r>
            <a:endParaRPr/>
          </a:p>
          <a:p>
            <a:pPr marL="0" lvl="0" indent="0" algn="l" rtl="0">
              <a:lnSpc>
                <a:spcPct val="70000"/>
              </a:lnSpc>
              <a:spcBef>
                <a:spcPts val="1000"/>
              </a:spcBef>
              <a:spcAft>
                <a:spcPts val="0"/>
              </a:spcAft>
              <a:buClr>
                <a:schemeClr val="dk1"/>
              </a:buClr>
              <a:buSzPts val="1750"/>
              <a:buNone/>
            </a:pPr>
            <a:r>
              <a:rPr lang="en-US" sz="1750"/>
              <a:t>	b. The respondent is no longer enrolled or employed by the District; or</a:t>
            </a:r>
            <a:endParaRPr/>
          </a:p>
          <a:p>
            <a:pPr marL="0" lvl="0" indent="0" algn="l" rtl="0">
              <a:lnSpc>
                <a:spcPct val="70000"/>
              </a:lnSpc>
              <a:spcBef>
                <a:spcPts val="1000"/>
              </a:spcBef>
              <a:spcAft>
                <a:spcPts val="0"/>
              </a:spcAft>
              <a:buClr>
                <a:schemeClr val="dk1"/>
              </a:buClr>
              <a:buSzPts val="1750"/>
              <a:buNone/>
            </a:pPr>
            <a:r>
              <a:rPr lang="en-US" sz="1750"/>
              <a:t>	c. Specific circumstances prevent the recipient from gathering evidence sufficient to reach a 	determination as to the formal complaint or allegations therein.  </a:t>
            </a:r>
            <a:endParaRPr/>
          </a:p>
          <a:p>
            <a:pPr marL="0" lvl="0" indent="0" algn="l" rtl="0">
              <a:lnSpc>
                <a:spcPct val="70000"/>
              </a:lnSpc>
              <a:spcBef>
                <a:spcPts val="1000"/>
              </a:spcBef>
              <a:spcAft>
                <a:spcPts val="0"/>
              </a:spcAft>
              <a:buClr>
                <a:schemeClr val="dk1"/>
              </a:buClr>
              <a:buSzPts val="1750"/>
              <a:buNone/>
            </a:pPr>
            <a:r>
              <a:rPr lang="en-US" sz="1750"/>
              <a:t>3.Upon dismissal of a formal complaint, the District must promptly send written notice of the dismissal and the reason(s) therefore simultaneously to the parties.</a:t>
            </a:r>
            <a:endParaRPr/>
          </a:p>
          <a:p>
            <a:pPr marL="0" lvl="0" indent="0" algn="l" rtl="0">
              <a:lnSpc>
                <a:spcPct val="70000"/>
              </a:lnSpc>
              <a:spcBef>
                <a:spcPts val="1000"/>
              </a:spcBef>
              <a:spcAft>
                <a:spcPts val="0"/>
              </a:spcAft>
              <a:buClr>
                <a:schemeClr val="dk1"/>
              </a:buClr>
              <a:buSzPts val="1750"/>
              <a:buNone/>
            </a:pPr>
            <a:r>
              <a:rPr lang="en-US" sz="1750"/>
              <a:t>4. The dismissal of a formal complaint under Title IX does not preclude the District from continuing any investigation or taking action under other District policies, code of conduct or administrative rules/regulations.  In some cases, the District may have an obligation to continue an investigation and proceed under a different policy or mandated process. </a:t>
            </a:r>
            <a:endParaRPr sz="1750"/>
          </a:p>
          <a:p>
            <a:pPr marL="0" lvl="0" indent="0" algn="l" rtl="0">
              <a:lnSpc>
                <a:spcPct val="70000"/>
              </a:lnSpc>
              <a:spcBef>
                <a:spcPts val="1000"/>
              </a:spcBef>
              <a:spcAft>
                <a:spcPts val="0"/>
              </a:spcAft>
              <a:buClr>
                <a:srgbClr val="FF0000"/>
              </a:buClr>
              <a:buSzPts val="1750"/>
              <a:buNone/>
            </a:pPr>
            <a:r>
              <a:rPr lang="en-US" sz="1750" b="1" i="1">
                <a:solidFill>
                  <a:srgbClr val="FF0000"/>
                </a:solidFill>
              </a:rPr>
              <a:t>NOTE: DISMISSALS </a:t>
            </a:r>
            <a:r>
              <a:rPr lang="en-US" sz="1750" b="1" i="1" u="sng">
                <a:solidFill>
                  <a:srgbClr val="FF0000"/>
                </a:solidFill>
              </a:rPr>
              <a:t>MAY</a:t>
            </a:r>
            <a:r>
              <a:rPr lang="en-US" sz="1750" b="1" i="1">
                <a:solidFill>
                  <a:srgbClr val="FF0000"/>
                </a:solidFill>
              </a:rPr>
              <a:t> BE APPEALLED – SEE discussion below on appeals.</a:t>
            </a:r>
            <a:endParaRPr sz="1750" b="1" i="1">
              <a:solidFill>
                <a:srgbClr val="FF0000"/>
              </a:solidFill>
            </a:endParaRPr>
          </a:p>
          <a:p>
            <a:pPr marL="228600" lvl="0" indent="-117475" algn="l" rtl="0">
              <a:lnSpc>
                <a:spcPct val="70000"/>
              </a:lnSpc>
              <a:spcBef>
                <a:spcPts val="1000"/>
              </a:spcBef>
              <a:spcAft>
                <a:spcPts val="0"/>
              </a:spcAft>
              <a:buClr>
                <a:schemeClr val="dk1"/>
              </a:buClr>
              <a:buSzPts val="1750"/>
              <a:buNone/>
            </a:pPr>
            <a:endParaRPr sz="175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May 2020 Regulations Announced by  USDOE/OCR</a:t>
            </a:r>
            <a:endParaRPr b="1">
              <a:solidFill>
                <a:srgbClr val="00B050"/>
              </a:solidFill>
            </a:endParaRPr>
          </a:p>
        </p:txBody>
      </p:sp>
      <p:sp>
        <p:nvSpPr>
          <p:cNvPr id="145" name="Google Shape;145;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590"/>
              <a:buChar char="•"/>
            </a:pPr>
            <a:r>
              <a:rPr lang="en-US" sz="2590"/>
              <a:t>In May, the U.S. Department of Education’s Office of Civil Rights announced final regulations that codified, for the first time, that Title IX’s prohibition </a:t>
            </a:r>
            <a:r>
              <a:rPr lang="en-US" sz="2590" b="1" i="1">
                <a:solidFill>
                  <a:srgbClr val="00B050"/>
                </a:solidFill>
              </a:rPr>
              <a:t>against sexual harassment, would explicitly include for the first time acts of sexual assault, dating violence, domestic violence, and stalking</a:t>
            </a:r>
            <a:r>
              <a:rPr lang="en-US" sz="2590">
                <a:solidFill>
                  <a:srgbClr val="00B050"/>
                </a:solidFill>
              </a:rPr>
              <a:t>.</a:t>
            </a:r>
            <a:endParaRPr>
              <a:solidFill>
                <a:srgbClr val="00B050"/>
              </a:solidFill>
            </a:endParaRPr>
          </a:p>
          <a:p>
            <a:pPr marL="228600" lvl="0" indent="-228600" algn="l" rtl="0">
              <a:lnSpc>
                <a:spcPct val="90000"/>
              </a:lnSpc>
              <a:spcBef>
                <a:spcPts val="1000"/>
              </a:spcBef>
              <a:spcAft>
                <a:spcPts val="0"/>
              </a:spcAft>
              <a:buClr>
                <a:schemeClr val="dk1"/>
              </a:buClr>
              <a:buSzPts val="2590"/>
              <a:buChar char="•"/>
            </a:pPr>
            <a:r>
              <a:rPr lang="en-US" sz="2590"/>
              <a:t>Furthermore, it announced sweeping changes in how schools can and must respond to actual knowledge of allegations of sexual harassment, including sexual assault, dating violence, domestic violence and stalking.</a:t>
            </a:r>
            <a:endParaRPr/>
          </a:p>
          <a:p>
            <a:pPr marL="228600" lvl="0" indent="-228600" algn="l" rtl="0">
              <a:lnSpc>
                <a:spcPct val="90000"/>
              </a:lnSpc>
              <a:spcBef>
                <a:spcPts val="1000"/>
              </a:spcBef>
              <a:spcAft>
                <a:spcPts val="0"/>
              </a:spcAft>
              <a:buClr>
                <a:schemeClr val="dk1"/>
              </a:buClr>
              <a:buSzPts val="2590"/>
              <a:buChar char="•"/>
            </a:pPr>
            <a:r>
              <a:rPr lang="en-US" sz="2590"/>
              <a:t>It also emphasized “</a:t>
            </a:r>
            <a:r>
              <a:rPr lang="en-US" sz="2590" b="1" i="1"/>
              <a:t>A District may be deemed to have been deliberately indifferent based on its restriction of rights protected under the U.S. Constitution, including the First, Fifth and Fourteenth Amendments</a:t>
            </a:r>
            <a:r>
              <a:rPr lang="en-US" sz="2590"/>
              <a:t>.”</a:t>
            </a:r>
            <a:endParaRPr/>
          </a:p>
          <a:p>
            <a:pPr marL="685800" lvl="1" indent="-228600" algn="l" rtl="0">
              <a:lnSpc>
                <a:spcPct val="90000"/>
              </a:lnSpc>
              <a:spcBef>
                <a:spcPts val="500"/>
              </a:spcBef>
              <a:spcAft>
                <a:spcPts val="0"/>
              </a:spcAft>
              <a:buClr>
                <a:schemeClr val="dk1"/>
              </a:buClr>
              <a:buSzPts val="2220"/>
              <a:buChar char="•"/>
            </a:pPr>
            <a:r>
              <a:rPr lang="en-US" sz="2220"/>
              <a:t>Title IX Policy, Section I.A.</a:t>
            </a:r>
            <a:endParaRPr sz="222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819"/>
        <p:cNvGrpSpPr/>
        <p:nvPr/>
      </p:nvGrpSpPr>
      <p:grpSpPr>
        <a:xfrm>
          <a:off x="0" y="0"/>
          <a:ext cx="0" cy="0"/>
          <a:chOff x="0" y="0"/>
          <a:chExt cx="0" cy="0"/>
        </a:xfrm>
      </p:grpSpPr>
      <p:sp>
        <p:nvSpPr>
          <p:cNvPr id="820" name="Google Shape;820;p106"/>
          <p:cNvSpPr txBox="1">
            <a:spLocks noGrp="1"/>
          </p:cNvSpPr>
          <p:nvPr>
            <p:ph type="title"/>
          </p:nvPr>
        </p:nvSpPr>
        <p:spPr>
          <a:xfrm>
            <a:off x="206062" y="193183"/>
            <a:ext cx="11147738" cy="57954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Mandatory Dismissals of Formal Complaints IV.G.</a:t>
            </a:r>
            <a:endParaRPr sz="3959" b="1">
              <a:solidFill>
                <a:srgbClr val="00B050"/>
              </a:solidFill>
            </a:endParaRPr>
          </a:p>
        </p:txBody>
      </p:sp>
      <p:sp>
        <p:nvSpPr>
          <p:cNvPr id="821" name="Google Shape;821;p106"/>
          <p:cNvSpPr txBox="1">
            <a:spLocks noGrp="1"/>
          </p:cNvSpPr>
          <p:nvPr>
            <p:ph type="body" idx="1"/>
          </p:nvPr>
        </p:nvSpPr>
        <p:spPr>
          <a:xfrm>
            <a:off x="206062" y="940158"/>
            <a:ext cx="11147738" cy="56151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1.The District </a:t>
            </a:r>
            <a:r>
              <a:rPr lang="en-US" b="1"/>
              <a:t>must dismiss </a:t>
            </a:r>
            <a:r>
              <a:rPr lang="en-US"/>
              <a:t>a formal complaint with regard to Title IX sexual harassment if the alleged conduct:</a:t>
            </a:r>
            <a:endParaRPr/>
          </a:p>
          <a:p>
            <a:pPr marL="0" lvl="0" indent="0" algn="l" rtl="0">
              <a:lnSpc>
                <a:spcPct val="90000"/>
              </a:lnSpc>
              <a:spcBef>
                <a:spcPts val="1000"/>
              </a:spcBef>
              <a:spcAft>
                <a:spcPts val="0"/>
              </a:spcAft>
              <a:buClr>
                <a:schemeClr val="dk1"/>
              </a:buClr>
              <a:buSzPts val="2800"/>
              <a:buNone/>
            </a:pPr>
            <a:r>
              <a:rPr lang="en-US"/>
              <a:t>	a. Would not constitute sexual harassment, even if proved;</a:t>
            </a:r>
            <a:endParaRPr/>
          </a:p>
          <a:p>
            <a:pPr marL="0" lvl="0" indent="0" algn="l" rtl="0">
              <a:lnSpc>
                <a:spcPct val="90000"/>
              </a:lnSpc>
              <a:spcBef>
                <a:spcPts val="1000"/>
              </a:spcBef>
              <a:spcAft>
                <a:spcPts val="0"/>
              </a:spcAft>
              <a:buClr>
                <a:schemeClr val="dk1"/>
              </a:buClr>
              <a:buSzPts val="2800"/>
              <a:buNone/>
            </a:pPr>
            <a:r>
              <a:rPr lang="en-US"/>
              <a:t>	b. </a:t>
            </a:r>
            <a:r>
              <a:rPr lang="en-US" b="1"/>
              <a:t>Did not occur in the District’s education program or activity</a:t>
            </a:r>
            <a:r>
              <a:rPr lang="en-US"/>
              <a:t>; or</a:t>
            </a:r>
            <a:endParaRPr/>
          </a:p>
          <a:p>
            <a:pPr marL="0" lvl="0" indent="0" algn="l" rtl="0">
              <a:lnSpc>
                <a:spcPct val="90000"/>
              </a:lnSpc>
              <a:spcBef>
                <a:spcPts val="1000"/>
              </a:spcBef>
              <a:spcAft>
                <a:spcPts val="0"/>
              </a:spcAft>
              <a:buClr>
                <a:schemeClr val="dk1"/>
              </a:buClr>
              <a:buSzPts val="2800"/>
              <a:buNone/>
            </a:pPr>
            <a:r>
              <a:rPr lang="en-US"/>
              <a:t>	c. Did not occur against a person in the United States.</a:t>
            </a:r>
            <a:endParaRPr/>
          </a:p>
          <a:p>
            <a:pPr marL="0" lvl="0" indent="0" algn="l" rtl="0">
              <a:lnSpc>
                <a:spcPct val="90000"/>
              </a:lnSpc>
              <a:spcBef>
                <a:spcPts val="1000"/>
              </a:spcBef>
              <a:spcAft>
                <a:spcPts val="0"/>
              </a:spcAft>
              <a:buClr>
                <a:schemeClr val="dk1"/>
              </a:buClr>
              <a:buSzPts val="2800"/>
              <a:buNone/>
            </a:pPr>
            <a:endParaRPr/>
          </a:p>
          <a:p>
            <a:pPr marL="457200" lvl="0" indent="4572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825"/>
        <p:cNvGrpSpPr/>
        <p:nvPr/>
      </p:nvGrpSpPr>
      <p:grpSpPr>
        <a:xfrm>
          <a:off x="0" y="0"/>
          <a:ext cx="0" cy="0"/>
          <a:chOff x="0" y="0"/>
          <a:chExt cx="0" cy="0"/>
        </a:xfrm>
      </p:grpSpPr>
      <p:sp>
        <p:nvSpPr>
          <p:cNvPr id="826" name="Google Shape;826;g9607bf9e2c_1_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457200" lvl="0" indent="0" algn="l" rtl="0">
              <a:spcBef>
                <a:spcPts val="1000"/>
              </a:spcBef>
              <a:spcAft>
                <a:spcPts val="0"/>
              </a:spcAft>
              <a:buNone/>
            </a:pPr>
            <a:r>
              <a:rPr lang="en-US" sz="2800"/>
              <a:t>“</a:t>
            </a:r>
            <a:r>
              <a:rPr lang="en-US" sz="2800" b="1"/>
              <a:t>Occurring IN an education program OR activity </a:t>
            </a:r>
            <a:r>
              <a:rPr lang="en-US" sz="2800" b="1" u="sng"/>
              <a:t>of the District</a:t>
            </a:r>
            <a:r>
              <a:rPr lang="en-US" sz="2800"/>
              <a:t>.”</a:t>
            </a:r>
            <a:endParaRPr/>
          </a:p>
        </p:txBody>
      </p:sp>
      <p:sp>
        <p:nvSpPr>
          <p:cNvPr id="827" name="Google Shape;827;g9607bf9e2c_1_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SOURCE:</a:t>
            </a:r>
            <a:endParaRPr/>
          </a:p>
          <a:p>
            <a:pPr marL="0" lvl="0" indent="0" algn="l" rtl="0">
              <a:spcBef>
                <a:spcPts val="1000"/>
              </a:spcBef>
              <a:spcAft>
                <a:spcPts val="0"/>
              </a:spcAft>
              <a:buNone/>
            </a:pPr>
            <a:r>
              <a:rPr lang="en-US"/>
              <a:t>34 C.F.R. Sec. 106.2(h)</a:t>
            </a:r>
            <a:endParaRPr/>
          </a:p>
          <a:p>
            <a:pPr marL="0" lvl="0" indent="0" algn="l" rtl="0">
              <a:spcBef>
                <a:spcPts val="1000"/>
              </a:spcBef>
              <a:spcAft>
                <a:spcPts val="0"/>
              </a:spcAft>
              <a:buNone/>
            </a:pPr>
            <a:r>
              <a:rPr lang="en-US"/>
              <a:t>“All of the operations of a post-secondary institution or local education agency. It includes locations, events or circumstances over which a (District) excercised substantial control over both the respondent and the context in which the sexual harassment occurs.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831"/>
        <p:cNvGrpSpPr/>
        <p:nvPr/>
      </p:nvGrpSpPr>
      <p:grpSpPr>
        <a:xfrm>
          <a:off x="0" y="0"/>
          <a:ext cx="0" cy="0"/>
          <a:chOff x="0" y="0"/>
          <a:chExt cx="0" cy="0"/>
        </a:xfrm>
      </p:grpSpPr>
      <p:sp>
        <p:nvSpPr>
          <p:cNvPr id="832" name="Google Shape;832;g9607bf9e2c_1_1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Covered Parties Policy I.D.</a:t>
            </a:r>
            <a:endParaRPr/>
          </a:p>
        </p:txBody>
      </p:sp>
      <p:sp>
        <p:nvSpPr>
          <p:cNvPr id="833" name="Google Shape;833;g9607bf9e2c_1_1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Title IX Section I.D. </a:t>
            </a:r>
            <a:endParaRPr/>
          </a:p>
          <a:p>
            <a:pPr marL="0" lvl="0" indent="0" algn="l" rtl="0">
              <a:spcBef>
                <a:spcPts val="1000"/>
              </a:spcBef>
              <a:spcAft>
                <a:spcPts val="0"/>
              </a:spcAft>
              <a:buNone/>
            </a:pPr>
            <a:r>
              <a:rPr lang="en-US"/>
              <a:t>“This Policy shall apply to all students, employees, and ANY THIRD PARTIES WHO CONTRACTS WITH THE DISTRICT to provide services to district students or employee, upon district property, or during any school program or actvity.”</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38" name="Google Shape;838;p107"/>
          <p:cNvSpPr txBox="1">
            <a:spLocks noGrp="1"/>
          </p:cNvSpPr>
          <p:nvPr>
            <p:ph type="title"/>
          </p:nvPr>
        </p:nvSpPr>
        <p:spPr>
          <a:xfrm>
            <a:off x="206062" y="193183"/>
            <a:ext cx="11147738" cy="57954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DISCRETIONARY Dismissals of Formal Complaints IV.G.</a:t>
            </a:r>
            <a:endParaRPr sz="3959" b="1">
              <a:solidFill>
                <a:srgbClr val="00B050"/>
              </a:solidFill>
            </a:endParaRPr>
          </a:p>
        </p:txBody>
      </p:sp>
      <p:sp>
        <p:nvSpPr>
          <p:cNvPr id="839" name="Google Shape;839;p107"/>
          <p:cNvSpPr txBox="1">
            <a:spLocks noGrp="1"/>
          </p:cNvSpPr>
          <p:nvPr>
            <p:ph type="body" idx="1"/>
          </p:nvPr>
        </p:nvSpPr>
        <p:spPr>
          <a:xfrm>
            <a:off x="206062" y="940158"/>
            <a:ext cx="11147738" cy="561518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2.The District </a:t>
            </a:r>
            <a:r>
              <a:rPr lang="en-US" b="1"/>
              <a:t>may dismiss </a:t>
            </a:r>
            <a:r>
              <a:rPr lang="en-US"/>
              <a:t>a formal complaint with regard to Title IX sexual harassment if at any time during the investigation or determination of responsibility stage(s):</a:t>
            </a:r>
            <a:endParaRPr/>
          </a:p>
          <a:p>
            <a:pPr marL="0" lvl="0" indent="0" algn="l" rtl="0">
              <a:lnSpc>
                <a:spcPct val="90000"/>
              </a:lnSpc>
              <a:spcBef>
                <a:spcPts val="1000"/>
              </a:spcBef>
              <a:spcAft>
                <a:spcPts val="0"/>
              </a:spcAft>
              <a:buClr>
                <a:schemeClr val="dk1"/>
              </a:buClr>
              <a:buSzPts val="2800"/>
              <a:buNone/>
            </a:pPr>
            <a:r>
              <a:rPr lang="en-US"/>
              <a:t>	a. A complainant notifies the Title IX Coordinator in writing that the 	complainant would like to withdraw the formal complaint or any 	allegations therein;</a:t>
            </a:r>
            <a:endParaRPr/>
          </a:p>
          <a:p>
            <a:pPr marL="0" lvl="0" indent="0" algn="l" rtl="0">
              <a:lnSpc>
                <a:spcPct val="90000"/>
              </a:lnSpc>
              <a:spcBef>
                <a:spcPts val="1000"/>
              </a:spcBef>
              <a:spcAft>
                <a:spcPts val="0"/>
              </a:spcAft>
              <a:buClr>
                <a:schemeClr val="dk1"/>
              </a:buClr>
              <a:buSzPts val="2800"/>
              <a:buNone/>
            </a:pPr>
            <a:r>
              <a:rPr lang="en-US"/>
              <a:t>	b. The respondent is no longer enrolled or employed by the District; or</a:t>
            </a:r>
            <a:endParaRPr/>
          </a:p>
          <a:p>
            <a:pPr marL="0" lvl="0" indent="0" algn="l" rtl="0">
              <a:lnSpc>
                <a:spcPct val="90000"/>
              </a:lnSpc>
              <a:spcBef>
                <a:spcPts val="1000"/>
              </a:spcBef>
              <a:spcAft>
                <a:spcPts val="0"/>
              </a:spcAft>
              <a:buClr>
                <a:schemeClr val="dk1"/>
              </a:buClr>
              <a:buSzPts val="2800"/>
              <a:buNone/>
            </a:pPr>
            <a:r>
              <a:rPr lang="en-US"/>
              <a:t>	c. Specific circumstances prevent the recipient from gathering 	evidence sufficient to reach a determination as to the formal 	complaint or allegations therein.  </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Shape 843"/>
        <p:cNvGrpSpPr/>
        <p:nvPr/>
      </p:nvGrpSpPr>
      <p:grpSpPr>
        <a:xfrm>
          <a:off x="0" y="0"/>
          <a:ext cx="0" cy="0"/>
          <a:chOff x="0" y="0"/>
          <a:chExt cx="0" cy="0"/>
        </a:xfrm>
      </p:grpSpPr>
      <p:sp>
        <p:nvSpPr>
          <p:cNvPr id="844" name="Google Shape;844;p108"/>
          <p:cNvSpPr txBox="1">
            <a:spLocks noGrp="1"/>
          </p:cNvSpPr>
          <p:nvPr>
            <p:ph type="title"/>
          </p:nvPr>
        </p:nvSpPr>
        <p:spPr>
          <a:xfrm>
            <a:off x="180304" y="141669"/>
            <a:ext cx="11173496" cy="6310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a:solidFill>
                  <a:srgbClr val="00B050"/>
                </a:solidFill>
              </a:rPr>
              <a:t>Notification of Formal Complaint to Parties</a:t>
            </a:r>
            <a:r>
              <a:rPr lang="en-US" sz="3959"/>
              <a:t>. IV.C.</a:t>
            </a:r>
            <a:endParaRPr sz="3959"/>
          </a:p>
        </p:txBody>
      </p:sp>
      <p:sp>
        <p:nvSpPr>
          <p:cNvPr id="845" name="Google Shape;845;p108"/>
          <p:cNvSpPr txBox="1">
            <a:spLocks noGrp="1"/>
          </p:cNvSpPr>
          <p:nvPr>
            <p:ph type="body" idx="1"/>
          </p:nvPr>
        </p:nvSpPr>
        <p:spPr>
          <a:xfrm>
            <a:off x="180304" y="772732"/>
            <a:ext cx="11173496" cy="5834130"/>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1960"/>
              <a:buNone/>
            </a:pPr>
            <a:r>
              <a:rPr lang="en-US" sz="1960" b="1" u="sng"/>
              <a:t>Notification of Formal Complaint</a:t>
            </a:r>
            <a:r>
              <a:rPr lang="en-US" sz="1960" u="sng"/>
              <a:t> </a:t>
            </a:r>
            <a:r>
              <a:rPr lang="en-US" sz="1960" b="1" u="sng"/>
              <a:t>to Parties (“Notification”).</a:t>
            </a:r>
            <a:r>
              <a:rPr lang="en-US" sz="1960" b="1"/>
              <a:t> </a:t>
            </a:r>
            <a:r>
              <a:rPr lang="en-US" sz="1960"/>
              <a:t>Upon receipt of a Formal Complaint of Sexual Harassment, the District must provide the following written notice to the parties who are known:</a:t>
            </a:r>
            <a:endParaRPr/>
          </a:p>
          <a:p>
            <a:pPr marL="0" lvl="0" indent="0" algn="l" rtl="0">
              <a:lnSpc>
                <a:spcPct val="70000"/>
              </a:lnSpc>
              <a:spcBef>
                <a:spcPts val="1000"/>
              </a:spcBef>
              <a:spcAft>
                <a:spcPts val="0"/>
              </a:spcAft>
              <a:buClr>
                <a:schemeClr val="dk1"/>
              </a:buClr>
              <a:buSzPts val="1960"/>
              <a:buNone/>
            </a:pPr>
            <a:r>
              <a:rPr lang="en-US" sz="1960"/>
              <a:t>1. </a:t>
            </a:r>
            <a:r>
              <a:rPr lang="en-US" sz="1960" b="1"/>
              <a:t>Notice of the District’s Title IX Grievance Process </a:t>
            </a:r>
            <a:r>
              <a:rPr lang="en-US" sz="1960"/>
              <a:t>(Section IV),</a:t>
            </a:r>
            <a:r>
              <a:rPr lang="en-US" sz="1960" b="1"/>
              <a:t> including any informal resolution process</a:t>
            </a:r>
            <a:r>
              <a:rPr lang="en-US" sz="1960"/>
              <a:t>.</a:t>
            </a:r>
            <a:endParaRPr/>
          </a:p>
          <a:p>
            <a:pPr marL="0" lvl="0" indent="0" algn="l" rtl="0">
              <a:lnSpc>
                <a:spcPct val="70000"/>
              </a:lnSpc>
              <a:spcBef>
                <a:spcPts val="1000"/>
              </a:spcBef>
              <a:spcAft>
                <a:spcPts val="0"/>
              </a:spcAft>
              <a:buClr>
                <a:schemeClr val="dk1"/>
              </a:buClr>
              <a:buSzPts val="1960"/>
              <a:buNone/>
            </a:pPr>
            <a:r>
              <a:rPr lang="en-US" sz="1960"/>
              <a:t>2. </a:t>
            </a:r>
            <a:r>
              <a:rPr lang="en-US" sz="1960" b="1"/>
              <a:t>Notice of the allegations </a:t>
            </a:r>
            <a:r>
              <a:rPr lang="en-US" sz="1960"/>
              <a:t>potentially constituting sexual harassment as defined by Section II.L., including sufficient details known at the time and with sufficient time to prepare a response before any initial interview. Sufficient details include the identities of the parties involved in the incident, if known, the conduct allegedly constituting sexual harassment as defined by Section II.K., and the date and location of the alleged conduct, if known. </a:t>
            </a:r>
            <a:endParaRPr/>
          </a:p>
          <a:p>
            <a:pPr marL="0" lvl="0" indent="0" algn="l" rtl="0">
              <a:lnSpc>
                <a:spcPct val="70000"/>
              </a:lnSpc>
              <a:spcBef>
                <a:spcPts val="1000"/>
              </a:spcBef>
              <a:spcAft>
                <a:spcPts val="0"/>
              </a:spcAft>
              <a:buClr>
                <a:schemeClr val="dk1"/>
              </a:buClr>
              <a:buSzPts val="1960"/>
              <a:buNone/>
            </a:pPr>
            <a:r>
              <a:rPr lang="en-US" sz="1960" u="sng"/>
              <a:t>Supplemental Notice Required Upon Change in Investigative Scope.</a:t>
            </a:r>
            <a:r>
              <a:rPr lang="en-US" sz="1960"/>
              <a:t> If, in the course of an investigation the District decides to investigate allegations about the Complainant or Respondent that are not included in the original Notification, the District must provide simultaneous notice of the additional allegations to the parties whose identities are known.</a:t>
            </a:r>
            <a:endParaRPr/>
          </a:p>
          <a:p>
            <a:pPr marL="0" lvl="0" indent="0" algn="l" rtl="0">
              <a:lnSpc>
                <a:spcPct val="70000"/>
              </a:lnSpc>
              <a:spcBef>
                <a:spcPts val="1000"/>
              </a:spcBef>
              <a:spcAft>
                <a:spcPts val="0"/>
              </a:spcAft>
              <a:buClr>
                <a:schemeClr val="dk1"/>
              </a:buClr>
              <a:buSzPts val="1960"/>
              <a:buNone/>
            </a:pPr>
            <a:r>
              <a:rPr lang="en-US" sz="1960"/>
              <a:t>3. The written notice must include </a:t>
            </a:r>
            <a:r>
              <a:rPr lang="en-US" sz="1960" b="1"/>
              <a:t>a statement that the Respondent is presumed not responsible for the alleged conduct and that a determination regarding responsibility is made at the conclusion of the Title IX Grievance Process set forth in Section IV. of the Policy</a:t>
            </a:r>
            <a:r>
              <a:rPr lang="en-US" sz="1960"/>
              <a:t>.  </a:t>
            </a:r>
            <a:endParaRPr/>
          </a:p>
          <a:p>
            <a:pPr marL="0" lvl="0" indent="0" algn="l" rtl="0">
              <a:lnSpc>
                <a:spcPct val="70000"/>
              </a:lnSpc>
              <a:spcBef>
                <a:spcPts val="1000"/>
              </a:spcBef>
              <a:spcAft>
                <a:spcPts val="0"/>
              </a:spcAft>
              <a:buClr>
                <a:schemeClr val="dk1"/>
              </a:buClr>
              <a:buSzPts val="1960"/>
              <a:buNone/>
            </a:pPr>
            <a:r>
              <a:rPr lang="en-US" sz="1960"/>
              <a:t>4. The written notice must inform the parties that they </a:t>
            </a:r>
            <a:r>
              <a:rPr lang="en-US" sz="1960" b="1"/>
              <a:t>may have an advisor of their choice</a:t>
            </a:r>
            <a:r>
              <a:rPr lang="en-US" sz="1960"/>
              <a:t>, who may be, but is not required to be, an attorney (who may be present during any Grievance proceeding, including any related meeting or proceeding). The District may establish restrictions regarding the extent to which the advisor may participate in the proceedings, as long as the restrictions apply equally to both parties.</a:t>
            </a:r>
            <a:endParaRPr/>
          </a:p>
          <a:p>
            <a:pPr marL="0" lvl="0" indent="0" algn="l" rtl="0">
              <a:lnSpc>
                <a:spcPct val="70000"/>
              </a:lnSpc>
              <a:spcBef>
                <a:spcPts val="1000"/>
              </a:spcBef>
              <a:spcAft>
                <a:spcPts val="0"/>
              </a:spcAft>
              <a:buClr>
                <a:schemeClr val="dk1"/>
              </a:buClr>
              <a:buSzPts val="1960"/>
              <a:buNone/>
            </a:pPr>
            <a:r>
              <a:rPr lang="en-US" sz="1960"/>
              <a:t>5. The written notice</a:t>
            </a:r>
            <a:r>
              <a:rPr lang="en-US" sz="1960" b="1"/>
              <a:t> must inform the parties of any provision in the District’s code of conduct that prohibits knowingly making false statements or knowingly submitting false information during the grievance process</a:t>
            </a:r>
            <a:r>
              <a:rPr lang="en-US" sz="1960"/>
              <a:t>. </a:t>
            </a:r>
            <a:endParaRPr/>
          </a:p>
          <a:p>
            <a:pPr marL="228600" lvl="0" indent="-104140" algn="l" rtl="0">
              <a:lnSpc>
                <a:spcPct val="70000"/>
              </a:lnSpc>
              <a:spcBef>
                <a:spcPts val="1000"/>
              </a:spcBef>
              <a:spcAft>
                <a:spcPts val="0"/>
              </a:spcAft>
              <a:buClr>
                <a:schemeClr val="dk1"/>
              </a:buClr>
              <a:buSzPts val="1960"/>
              <a:buNone/>
            </a:pPr>
            <a:endParaRPr sz="1960" b="1"/>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109"/>
          <p:cNvSpPr txBox="1">
            <a:spLocks noGrp="1"/>
          </p:cNvSpPr>
          <p:nvPr>
            <p:ph type="title"/>
          </p:nvPr>
        </p:nvSpPr>
        <p:spPr>
          <a:xfrm>
            <a:off x="180304" y="128789"/>
            <a:ext cx="11173496" cy="63106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Sexual Harassment Investigation / IV.E.1/2</a:t>
            </a:r>
            <a:endParaRPr sz="3959" b="1">
              <a:solidFill>
                <a:srgbClr val="00B050"/>
              </a:solidFill>
            </a:endParaRPr>
          </a:p>
        </p:txBody>
      </p:sp>
      <p:sp>
        <p:nvSpPr>
          <p:cNvPr id="851" name="Google Shape;851;p109"/>
          <p:cNvSpPr txBox="1">
            <a:spLocks noGrp="1"/>
          </p:cNvSpPr>
          <p:nvPr>
            <p:ph type="body" idx="1"/>
          </p:nvPr>
        </p:nvSpPr>
        <p:spPr>
          <a:xfrm>
            <a:off x="180304" y="888642"/>
            <a:ext cx="11173496" cy="5769735"/>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rgbClr val="00B050"/>
              </a:buClr>
              <a:buSzPts val="1960"/>
              <a:buNone/>
            </a:pPr>
            <a:r>
              <a:rPr lang="en-US" sz="1960">
                <a:solidFill>
                  <a:srgbClr val="00B050"/>
                </a:solidFill>
              </a:rPr>
              <a:t>The Title IX Coordinator </a:t>
            </a:r>
            <a:r>
              <a:rPr lang="en-US" sz="1960"/>
              <a:t>shall </a:t>
            </a:r>
            <a:r>
              <a:rPr lang="en-US" sz="1960" b="1"/>
              <a:t>designate a qualified, trained, person to investigate</a:t>
            </a:r>
            <a:r>
              <a:rPr lang="en-US" sz="1960"/>
              <a:t>.   The investigation must:</a:t>
            </a:r>
            <a:endParaRPr/>
          </a:p>
          <a:p>
            <a:pPr marL="0" lvl="0" indent="0" algn="l" rtl="0">
              <a:lnSpc>
                <a:spcPct val="70000"/>
              </a:lnSpc>
              <a:spcBef>
                <a:spcPts val="1000"/>
              </a:spcBef>
              <a:spcAft>
                <a:spcPts val="0"/>
              </a:spcAft>
              <a:buClr>
                <a:schemeClr val="dk1"/>
              </a:buClr>
              <a:buSzPts val="1960"/>
              <a:buNone/>
            </a:pPr>
            <a:r>
              <a:rPr lang="en-US" sz="1960"/>
              <a:t>1.	Include </a:t>
            </a:r>
            <a:r>
              <a:rPr lang="en-US" sz="1960" b="1"/>
              <a:t>objective evaluation </a:t>
            </a:r>
            <a:r>
              <a:rPr lang="en-US" sz="1960"/>
              <a:t>of </a:t>
            </a:r>
            <a:r>
              <a:rPr lang="en-US" sz="1960" b="1"/>
              <a:t>all relevant evidence</a:t>
            </a:r>
            <a:r>
              <a:rPr lang="en-US" sz="1960"/>
              <a:t>, including inculpatory and exculpatory evidence. (Evidence about the complainant’s sexual predisposition or prior sexual behavior are </a:t>
            </a:r>
            <a:r>
              <a:rPr lang="en-US" sz="1960" b="1"/>
              <a:t>not </a:t>
            </a:r>
            <a:r>
              <a:rPr lang="en-US" sz="1960"/>
              <a:t>relevant, unless such evidence about the complainant’s prior sexual behavior is offered to prove that someone other than the respondent committed the conduct alleged by the complainant, or if the evidence concerns specific incidents of the complainant’s prior sexual behavior with respect to the respondent and is offered to prove consent.)</a:t>
            </a:r>
            <a:endParaRPr/>
          </a:p>
          <a:p>
            <a:pPr marL="0" lvl="0" indent="0" algn="l" rtl="0">
              <a:lnSpc>
                <a:spcPct val="70000"/>
              </a:lnSpc>
              <a:spcBef>
                <a:spcPts val="1000"/>
              </a:spcBef>
              <a:spcAft>
                <a:spcPts val="0"/>
              </a:spcAft>
              <a:buClr>
                <a:schemeClr val="dk1"/>
              </a:buClr>
              <a:buSzPts val="1960"/>
              <a:buNone/>
            </a:pPr>
            <a:r>
              <a:rPr lang="en-US" sz="1960"/>
              <a:t>2.	Ensure that the </a:t>
            </a:r>
            <a:r>
              <a:rPr lang="en-US" sz="1960" b="1"/>
              <a:t>burden of proof and the burden of gathering evidence </a:t>
            </a:r>
            <a:r>
              <a:rPr lang="en-US" sz="1960"/>
              <a:t>sufficient to reach a determination regarding responsibility </a:t>
            </a:r>
            <a:r>
              <a:rPr lang="en-US" sz="1960" b="1"/>
              <a:t>rests on the District </a:t>
            </a:r>
            <a:r>
              <a:rPr lang="en-US" sz="1960"/>
              <a:t>and not on either of the parties;</a:t>
            </a:r>
            <a:endParaRPr/>
          </a:p>
          <a:p>
            <a:pPr marL="0" lvl="0" indent="0" algn="l" rtl="0">
              <a:lnSpc>
                <a:spcPct val="70000"/>
              </a:lnSpc>
              <a:spcBef>
                <a:spcPts val="1000"/>
              </a:spcBef>
              <a:spcAft>
                <a:spcPts val="0"/>
              </a:spcAft>
              <a:buClr>
                <a:schemeClr val="dk1"/>
              </a:buClr>
              <a:buSzPts val="1960"/>
              <a:buNone/>
            </a:pPr>
            <a:r>
              <a:rPr lang="en-US" sz="1960"/>
              <a:t>3.	Provide an </a:t>
            </a:r>
            <a:r>
              <a:rPr lang="en-US" sz="1960" b="1"/>
              <a:t>equal opportunity for the parties to present witnesses</a:t>
            </a:r>
            <a:r>
              <a:rPr lang="en-US" sz="1960"/>
              <a:t>, including fact and expert witnesses, and other inculpatory and exculpatory evidence;</a:t>
            </a:r>
            <a:endParaRPr/>
          </a:p>
          <a:p>
            <a:pPr marL="0" lvl="0" indent="0" algn="l" rtl="0">
              <a:lnSpc>
                <a:spcPct val="70000"/>
              </a:lnSpc>
              <a:spcBef>
                <a:spcPts val="1000"/>
              </a:spcBef>
              <a:spcAft>
                <a:spcPts val="0"/>
              </a:spcAft>
              <a:buClr>
                <a:schemeClr val="dk1"/>
              </a:buClr>
              <a:buSzPts val="1960"/>
              <a:buNone/>
            </a:pPr>
            <a:r>
              <a:rPr lang="en-US" sz="1960"/>
              <a:t>4.	</a:t>
            </a:r>
            <a:r>
              <a:rPr lang="en-US" sz="1960" b="1" u="sng"/>
              <a:t>Not restrict the ability of either party to discuss the allegations under investigation or to gather and present relevant evidence</a:t>
            </a:r>
            <a:r>
              <a:rPr lang="en-US" sz="1960"/>
              <a:t>;</a:t>
            </a:r>
            <a:endParaRPr/>
          </a:p>
          <a:p>
            <a:pPr marL="0" lvl="0" indent="0" algn="l" rtl="0">
              <a:lnSpc>
                <a:spcPct val="70000"/>
              </a:lnSpc>
              <a:spcBef>
                <a:spcPts val="1000"/>
              </a:spcBef>
              <a:spcAft>
                <a:spcPts val="0"/>
              </a:spcAft>
              <a:buClr>
                <a:schemeClr val="dk1"/>
              </a:buClr>
              <a:buSzPts val="1960"/>
              <a:buNone/>
            </a:pPr>
            <a:r>
              <a:rPr lang="en-US" sz="1960"/>
              <a:t>5.	Provide </a:t>
            </a:r>
            <a:r>
              <a:rPr lang="en-US" sz="1960" b="1"/>
              <a:t>the parties with the same opportunities to have others present during any interview or other part of the investigation, including the opportunity to be accompanied to any related meeting or proceeding by the advisor of their choice</a:t>
            </a:r>
            <a:r>
              <a:rPr lang="en-US" sz="1960"/>
              <a:t>. The District may establish restrictions regarding the extent to which the advisor may participate in the proceedings, as long as the restrictions apply equally to both parties;</a:t>
            </a:r>
            <a:endParaRPr/>
          </a:p>
          <a:p>
            <a:pPr marL="0" lvl="0" indent="0" algn="l" rtl="0">
              <a:lnSpc>
                <a:spcPct val="70000"/>
              </a:lnSpc>
              <a:spcBef>
                <a:spcPts val="1000"/>
              </a:spcBef>
              <a:spcAft>
                <a:spcPts val="0"/>
              </a:spcAft>
              <a:buClr>
                <a:schemeClr val="dk1"/>
              </a:buClr>
              <a:buSzPts val="1960"/>
              <a:buNone/>
            </a:pPr>
            <a:r>
              <a:rPr lang="en-US" sz="1960"/>
              <a:t>6.	Provide, to a party (e.g., Respondent or Complainant – and parent/guardian as appropriate) whose participation is invited or expected, </a:t>
            </a:r>
            <a:r>
              <a:rPr lang="en-US" sz="1960" b="1"/>
              <a:t>written notice of the date, time, location, participants, and purpose of all hearings, investigative interviews, or other meetings, with sufficient time for the party to prepare to participate</a:t>
            </a:r>
            <a:r>
              <a:rPr lang="en-US" sz="1960"/>
              <a:t>;</a:t>
            </a:r>
            <a:endParaRPr/>
          </a:p>
          <a:p>
            <a:pPr marL="0" lvl="0" indent="0" algn="l" rtl="0">
              <a:lnSpc>
                <a:spcPct val="70000"/>
              </a:lnSpc>
              <a:spcBef>
                <a:spcPts val="1000"/>
              </a:spcBef>
              <a:spcAft>
                <a:spcPts val="0"/>
              </a:spcAft>
              <a:buClr>
                <a:schemeClr val="dk1"/>
              </a:buClr>
              <a:buSzPts val="1960"/>
              <a:buNone/>
            </a:pPr>
            <a:endParaRPr sz="196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Shape 855"/>
        <p:cNvGrpSpPr/>
        <p:nvPr/>
      </p:nvGrpSpPr>
      <p:grpSpPr>
        <a:xfrm>
          <a:off x="0" y="0"/>
          <a:ext cx="0" cy="0"/>
          <a:chOff x="0" y="0"/>
          <a:chExt cx="0" cy="0"/>
        </a:xfrm>
      </p:grpSpPr>
      <p:sp>
        <p:nvSpPr>
          <p:cNvPr id="856" name="Google Shape;856;p110"/>
          <p:cNvSpPr txBox="1">
            <a:spLocks noGrp="1"/>
          </p:cNvSpPr>
          <p:nvPr>
            <p:ph type="title"/>
          </p:nvPr>
        </p:nvSpPr>
        <p:spPr>
          <a:xfrm>
            <a:off x="180304" y="128789"/>
            <a:ext cx="11173496" cy="63106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Sexual Harassment Investigation / IV.E.2/2</a:t>
            </a:r>
            <a:endParaRPr sz="3959" b="1">
              <a:solidFill>
                <a:srgbClr val="00B050"/>
              </a:solidFill>
            </a:endParaRPr>
          </a:p>
        </p:txBody>
      </p:sp>
      <p:sp>
        <p:nvSpPr>
          <p:cNvPr id="857" name="Google Shape;857;p110"/>
          <p:cNvSpPr txBox="1">
            <a:spLocks noGrp="1"/>
          </p:cNvSpPr>
          <p:nvPr>
            <p:ph type="body" idx="1"/>
          </p:nvPr>
        </p:nvSpPr>
        <p:spPr>
          <a:xfrm>
            <a:off x="180304" y="888642"/>
            <a:ext cx="11173496" cy="5769735"/>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1960"/>
              <a:buNone/>
            </a:pPr>
            <a:r>
              <a:rPr lang="en-US" sz="1960"/>
              <a:t>(CONTINUED) The investigation must…:</a:t>
            </a:r>
            <a:endParaRPr sz="1960"/>
          </a:p>
          <a:p>
            <a:pPr marL="0" lvl="0" indent="0" algn="l" rtl="0">
              <a:lnSpc>
                <a:spcPct val="70000"/>
              </a:lnSpc>
              <a:spcBef>
                <a:spcPts val="1000"/>
              </a:spcBef>
              <a:spcAft>
                <a:spcPts val="0"/>
              </a:spcAft>
              <a:buClr>
                <a:schemeClr val="dk1"/>
              </a:buClr>
              <a:buSzPts val="1960"/>
              <a:buNone/>
            </a:pPr>
            <a:r>
              <a:rPr lang="en-US" sz="1960"/>
              <a:t>7.	Provide both parties an </a:t>
            </a:r>
            <a:r>
              <a:rPr lang="en-US" sz="1960" b="1"/>
              <a:t>equal opportunity to inspect and review any evidence obtained as part of the investigation that is directly related to the allegations raised in a formal complaint</a:t>
            </a:r>
            <a:r>
              <a:rPr lang="en-US" sz="1960"/>
              <a:t>, including the evidence upon which the recipient does not intend to rely in reaching a determination regarding responsibility and inculpatory or exculpatory evidence whether obtained from a party or other source, so that each party can meaningfully respond to the evidence prior to the conclusion of the investigation;</a:t>
            </a:r>
            <a:endParaRPr/>
          </a:p>
          <a:p>
            <a:pPr marL="0" lvl="0" indent="0" algn="l" rtl="0">
              <a:lnSpc>
                <a:spcPct val="70000"/>
              </a:lnSpc>
              <a:spcBef>
                <a:spcPts val="1000"/>
              </a:spcBef>
              <a:spcAft>
                <a:spcPts val="0"/>
              </a:spcAft>
              <a:buClr>
                <a:schemeClr val="dk1"/>
              </a:buClr>
              <a:buSzPts val="1960"/>
              <a:buNone/>
            </a:pPr>
            <a:r>
              <a:rPr lang="en-US" sz="1960"/>
              <a:t>8.	PRIOR to completion of the Sexual Harassment Investigative Report, the District, through the Title IX Coordinator, </a:t>
            </a:r>
            <a:r>
              <a:rPr lang="en-US" sz="1960" b="1"/>
              <a:t>must send to each party and party’s advisor, if any, the evidence subject to inspection and review in an electronic format or a hard copy</a:t>
            </a:r>
            <a:r>
              <a:rPr lang="en-US" sz="1960"/>
              <a:t>, and the parties must have at least 10 days [DISCRETIONARY] to submit a written response, which the investigator will consider prior to completion of the investigative report; </a:t>
            </a:r>
            <a:endParaRPr/>
          </a:p>
          <a:p>
            <a:pPr marL="0" lvl="0" indent="0" algn="l" rtl="0">
              <a:lnSpc>
                <a:spcPct val="70000"/>
              </a:lnSpc>
              <a:spcBef>
                <a:spcPts val="1000"/>
              </a:spcBef>
              <a:spcAft>
                <a:spcPts val="0"/>
              </a:spcAft>
              <a:buClr>
                <a:schemeClr val="dk1"/>
              </a:buClr>
              <a:buSzPts val="1960"/>
              <a:buNone/>
            </a:pPr>
            <a:r>
              <a:rPr lang="en-US" sz="1960"/>
              <a:t>9.	</a:t>
            </a:r>
            <a:r>
              <a:rPr lang="en-US" sz="1960" b="1"/>
              <a:t>Prepare a written Sexual Harassment Investigative Report </a:t>
            </a:r>
            <a:r>
              <a:rPr lang="en-US" sz="1960"/>
              <a:t>that fairly summarizes relevant evidence, including, without limitation, witness credibility, discrepancies, inculpatory and exculpatory information, and relevant District policies, rules and regulations, and the manner in which the same were made known to the pertinent school populations or specific parties. The investigative report shall include a description of the procedural steps taken, starting with the receipt of the formal complaint, and continuing through the preparation of the investigative report, including any notifications to the parties, interview with parties and witnesses, site visit, and methods used to gather evidence.     </a:t>
            </a:r>
            <a:endParaRPr/>
          </a:p>
          <a:p>
            <a:pPr marL="0" lvl="0" indent="0" algn="l" rtl="0">
              <a:lnSpc>
                <a:spcPct val="70000"/>
              </a:lnSpc>
              <a:spcBef>
                <a:spcPts val="1000"/>
              </a:spcBef>
              <a:spcAft>
                <a:spcPts val="0"/>
              </a:spcAft>
              <a:buClr>
                <a:schemeClr val="dk1"/>
              </a:buClr>
              <a:buSzPts val="1960"/>
              <a:buNone/>
            </a:pPr>
            <a:r>
              <a:rPr lang="en-US" sz="1960"/>
              <a:t>10.	The investigator shall provide the </a:t>
            </a:r>
            <a:r>
              <a:rPr lang="en-US" sz="1960" b="1"/>
              <a:t>Investigative Report in hard copy or electronic format to the Title IX Coordinator, to each party </a:t>
            </a:r>
            <a:r>
              <a:rPr lang="en-US" sz="1960" b="1" u="sng"/>
              <a:t>and</a:t>
            </a:r>
            <a:r>
              <a:rPr lang="en-US" sz="1960" b="1"/>
              <a:t> each party’s advisor, if any.</a:t>
            </a:r>
            <a:r>
              <a:rPr lang="en-US" sz="1960"/>
              <a:t>  Each party will have 10 days from receipt to provide the Title IX Coordinator a written response to the Investigative Report.   I didn’t see this requirement—seems more expansive and goes with the decision.  </a:t>
            </a:r>
            <a:endParaRPr sz="196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sp>
        <p:nvSpPr>
          <p:cNvPr id="862" name="Google Shape;862;p1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Title IX Sexual Harassment Investigator V.C.1.</a:t>
            </a:r>
            <a:endParaRPr/>
          </a:p>
        </p:txBody>
      </p:sp>
      <p:sp>
        <p:nvSpPr>
          <p:cNvPr id="863" name="Google Shape;863;p1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u="sng"/>
              <a:t>Conflict of Interest or Bias</a:t>
            </a:r>
            <a:r>
              <a:rPr lang="en-US"/>
              <a:t>. Any individual assigned to investigate a Formal Complaint of Sexual Harassment </a:t>
            </a:r>
            <a:r>
              <a:rPr lang="en-US" b="1"/>
              <a:t>shall not </a:t>
            </a:r>
            <a:r>
              <a:rPr lang="en-US"/>
              <a:t>have a conflict of interest or bias for or against complainants or respondents generally or an individual complainant or respondent.</a:t>
            </a:r>
            <a:endParaRPr/>
          </a:p>
          <a:p>
            <a:pPr marL="685800" lvl="1" indent="-228600" algn="l" rtl="0">
              <a:lnSpc>
                <a:spcPct val="90000"/>
              </a:lnSpc>
              <a:spcBef>
                <a:spcPts val="500"/>
              </a:spcBef>
              <a:spcAft>
                <a:spcPts val="0"/>
              </a:spcAft>
              <a:buClr>
                <a:schemeClr val="dk1"/>
              </a:buClr>
              <a:buSzPts val="2400"/>
              <a:buChar char="•"/>
            </a:pPr>
            <a:r>
              <a:rPr lang="en-US"/>
              <a:t>PJL DISCUSSION</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Shape 867"/>
        <p:cNvGrpSpPr/>
        <p:nvPr/>
      </p:nvGrpSpPr>
      <p:grpSpPr>
        <a:xfrm>
          <a:off x="0" y="0"/>
          <a:ext cx="0" cy="0"/>
          <a:chOff x="0" y="0"/>
          <a:chExt cx="0" cy="0"/>
        </a:xfrm>
      </p:grpSpPr>
      <p:sp>
        <p:nvSpPr>
          <p:cNvPr id="868" name="Google Shape;868;p112"/>
          <p:cNvSpPr txBox="1">
            <a:spLocks noGrp="1"/>
          </p:cNvSpPr>
          <p:nvPr>
            <p:ph type="title"/>
          </p:nvPr>
        </p:nvSpPr>
        <p:spPr>
          <a:xfrm>
            <a:off x="180304" y="128789"/>
            <a:ext cx="11173496" cy="63106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Sexual Harassment Investigation / IV.E.</a:t>
            </a:r>
            <a:endParaRPr sz="3959" b="1">
              <a:solidFill>
                <a:srgbClr val="00B050"/>
              </a:solidFill>
            </a:endParaRPr>
          </a:p>
        </p:txBody>
      </p:sp>
      <p:sp>
        <p:nvSpPr>
          <p:cNvPr id="869" name="Google Shape;869;p112"/>
          <p:cNvSpPr txBox="1">
            <a:spLocks noGrp="1"/>
          </p:cNvSpPr>
          <p:nvPr>
            <p:ph type="body" idx="1"/>
          </p:nvPr>
        </p:nvSpPr>
        <p:spPr>
          <a:xfrm>
            <a:off x="180304" y="888642"/>
            <a:ext cx="11173496" cy="57697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The investigation must:</a:t>
            </a:r>
            <a:endParaRPr/>
          </a:p>
          <a:p>
            <a:pPr marL="0" lvl="0" indent="0" algn="l" rtl="0">
              <a:lnSpc>
                <a:spcPct val="90000"/>
              </a:lnSpc>
              <a:spcBef>
                <a:spcPts val="1000"/>
              </a:spcBef>
              <a:spcAft>
                <a:spcPts val="0"/>
              </a:spcAft>
              <a:buClr>
                <a:schemeClr val="dk1"/>
              </a:buClr>
              <a:buSzPts val="2800"/>
              <a:buNone/>
            </a:pPr>
            <a:r>
              <a:rPr lang="en-US"/>
              <a:t>1.	Include </a:t>
            </a:r>
            <a:r>
              <a:rPr lang="en-US" b="1"/>
              <a:t>objective evaluation </a:t>
            </a:r>
            <a:r>
              <a:rPr lang="en-US"/>
              <a:t>of </a:t>
            </a:r>
            <a:r>
              <a:rPr lang="en-US" b="1"/>
              <a:t>all relevant evidence</a:t>
            </a:r>
            <a:r>
              <a:rPr lang="en-US"/>
              <a:t>, including inculpatory and exculpatory evidence. </a:t>
            </a:r>
            <a:endParaRPr/>
          </a:p>
          <a:p>
            <a:pPr marL="457200" lvl="0" indent="0" algn="l" rtl="0">
              <a:lnSpc>
                <a:spcPct val="90000"/>
              </a:lnSpc>
              <a:spcBef>
                <a:spcPts val="1000"/>
              </a:spcBef>
              <a:spcAft>
                <a:spcPts val="0"/>
              </a:spcAft>
              <a:buClr>
                <a:schemeClr val="dk1"/>
              </a:buClr>
              <a:buSzPts val="2800"/>
              <a:buNone/>
            </a:pPr>
            <a:r>
              <a:rPr lang="en-US">
                <a:solidFill>
                  <a:srgbClr val="FF0000"/>
                </a:solidFill>
              </a:rPr>
              <a:t>(Evidence about the complainant’s sexual predisposition or prior sexual behavior are </a:t>
            </a:r>
            <a:r>
              <a:rPr lang="en-US" b="1">
                <a:solidFill>
                  <a:srgbClr val="FF0000"/>
                </a:solidFill>
              </a:rPr>
              <a:t>not </a:t>
            </a:r>
            <a:r>
              <a:rPr lang="en-US">
                <a:solidFill>
                  <a:srgbClr val="FF0000"/>
                </a:solidFill>
              </a:rPr>
              <a:t>relevant,</a:t>
            </a:r>
            <a:r>
              <a:rPr lang="en-US"/>
              <a:t> unless such evidence about the complainant’s prior sexual behavior is offered to prove that someone other than the respondent committed the conduct alleged by the complainant, or if the evidence concerns specific incidents of the complainant’s prior sexual behavior with respect to the respondent and is offered to prove consent.)</a:t>
            </a:r>
            <a:endParaRPr/>
          </a:p>
          <a:p>
            <a:pPr marL="0" lvl="0" indent="0" algn="l" rtl="0">
              <a:lnSpc>
                <a:spcPct val="90000"/>
              </a:lnSpc>
              <a:spcBef>
                <a:spcPts val="1000"/>
              </a:spcBef>
              <a:spcAft>
                <a:spcPts val="0"/>
              </a:spcAft>
              <a:buClr>
                <a:schemeClr val="dk1"/>
              </a:buClr>
              <a:buSzPts val="2800"/>
              <a:buNone/>
            </a:pPr>
            <a:r>
              <a:rPr lang="en-US"/>
              <a:t>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sp>
        <p:nvSpPr>
          <p:cNvPr id="874" name="Google Shape;874;p113"/>
          <p:cNvSpPr txBox="1">
            <a:spLocks noGrp="1"/>
          </p:cNvSpPr>
          <p:nvPr>
            <p:ph type="title"/>
          </p:nvPr>
        </p:nvSpPr>
        <p:spPr>
          <a:xfrm>
            <a:off x="180304" y="128789"/>
            <a:ext cx="11173496" cy="63106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Sexual Harassment Investigation / IV.E.</a:t>
            </a:r>
            <a:endParaRPr sz="3959" b="1">
              <a:solidFill>
                <a:srgbClr val="00B050"/>
              </a:solidFill>
            </a:endParaRPr>
          </a:p>
        </p:txBody>
      </p:sp>
      <p:sp>
        <p:nvSpPr>
          <p:cNvPr id="875" name="Google Shape;875;p113"/>
          <p:cNvSpPr txBox="1">
            <a:spLocks noGrp="1"/>
          </p:cNvSpPr>
          <p:nvPr>
            <p:ph type="body" idx="1"/>
          </p:nvPr>
        </p:nvSpPr>
        <p:spPr>
          <a:xfrm>
            <a:off x="180304" y="888642"/>
            <a:ext cx="11173496" cy="5769735"/>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rgbClr val="FF0000"/>
              </a:buClr>
              <a:buSzPts val="2590"/>
              <a:buNone/>
            </a:pPr>
            <a:r>
              <a:rPr lang="en-US" sz="2590">
                <a:solidFill>
                  <a:srgbClr val="FF0000"/>
                </a:solidFill>
              </a:rPr>
              <a:t>Process allows for  much more participation in investigation than the HHB process does, but you can not shift burden of the investigation TO parties.</a:t>
            </a:r>
            <a:endParaRPr/>
          </a:p>
          <a:p>
            <a:pPr marL="0" lvl="0" indent="0" algn="l" rtl="0">
              <a:lnSpc>
                <a:spcPct val="80000"/>
              </a:lnSpc>
              <a:spcBef>
                <a:spcPts val="1000"/>
              </a:spcBef>
              <a:spcAft>
                <a:spcPts val="0"/>
              </a:spcAft>
              <a:buClr>
                <a:schemeClr val="dk1"/>
              </a:buClr>
              <a:buSzPts val="2590"/>
              <a:buNone/>
            </a:pPr>
            <a:endParaRPr sz="2590">
              <a:solidFill>
                <a:srgbClr val="FF0000"/>
              </a:solidFill>
            </a:endParaRPr>
          </a:p>
          <a:p>
            <a:pPr marL="0" lvl="0" indent="0" algn="l" rtl="0">
              <a:lnSpc>
                <a:spcPct val="80000"/>
              </a:lnSpc>
              <a:spcBef>
                <a:spcPts val="1000"/>
              </a:spcBef>
              <a:spcAft>
                <a:spcPts val="0"/>
              </a:spcAft>
              <a:buClr>
                <a:srgbClr val="FF0000"/>
              </a:buClr>
              <a:buSzPts val="2590"/>
              <a:buNone/>
            </a:pPr>
            <a:r>
              <a:rPr lang="en-US" sz="2590">
                <a:solidFill>
                  <a:srgbClr val="FF0000"/>
                </a:solidFill>
              </a:rPr>
              <a:t>Process prohibits “gag” orders which could interfere with their ability to participate or gather evidence.  That does not, however, mean they can engage in retaliation against others in their efforts to gather evidence.  </a:t>
            </a:r>
            <a:endParaRPr/>
          </a:p>
          <a:p>
            <a:pPr marL="0" lvl="0" indent="0" algn="l" rtl="0">
              <a:lnSpc>
                <a:spcPct val="80000"/>
              </a:lnSpc>
              <a:spcBef>
                <a:spcPts val="1000"/>
              </a:spcBef>
              <a:spcAft>
                <a:spcPts val="0"/>
              </a:spcAft>
              <a:buClr>
                <a:schemeClr val="dk1"/>
              </a:buClr>
              <a:buSzPts val="2590"/>
              <a:buNone/>
            </a:pPr>
            <a:r>
              <a:rPr lang="en-US" sz="2590"/>
              <a:t>“The investigation must:</a:t>
            </a:r>
            <a:endParaRPr/>
          </a:p>
          <a:p>
            <a:pPr marL="514350" lvl="0" indent="-514350" algn="l" rtl="0">
              <a:lnSpc>
                <a:spcPct val="80000"/>
              </a:lnSpc>
              <a:spcBef>
                <a:spcPts val="1000"/>
              </a:spcBef>
              <a:spcAft>
                <a:spcPts val="0"/>
              </a:spcAft>
              <a:buClr>
                <a:schemeClr val="dk1"/>
              </a:buClr>
              <a:buSzPts val="2590"/>
              <a:buAutoNum type="arabicPeriod" startAt="2"/>
            </a:pPr>
            <a:r>
              <a:rPr lang="en-US" sz="2590"/>
              <a:t>Ensure that the </a:t>
            </a:r>
            <a:r>
              <a:rPr lang="en-US" sz="2590" b="1"/>
              <a:t>burden of proof and the burden of gathering evidence </a:t>
            </a:r>
            <a:r>
              <a:rPr lang="en-US" sz="2590"/>
              <a:t>sufficient to reach a determination regarding responsibility </a:t>
            </a:r>
            <a:r>
              <a:rPr lang="en-US" sz="2590" b="1"/>
              <a:t>rests on the District </a:t>
            </a:r>
            <a:r>
              <a:rPr lang="en-US" sz="2590"/>
              <a:t>and not on either of the parties;</a:t>
            </a:r>
            <a:endParaRPr/>
          </a:p>
          <a:p>
            <a:pPr marL="514350" lvl="0" indent="-514350" algn="l" rtl="0">
              <a:lnSpc>
                <a:spcPct val="80000"/>
              </a:lnSpc>
              <a:spcBef>
                <a:spcPts val="1000"/>
              </a:spcBef>
              <a:spcAft>
                <a:spcPts val="0"/>
              </a:spcAft>
              <a:buClr>
                <a:schemeClr val="dk1"/>
              </a:buClr>
              <a:buSzPts val="2590"/>
              <a:buFont typeface="Arial"/>
              <a:buAutoNum type="arabicPeriod" startAt="2"/>
            </a:pPr>
            <a:r>
              <a:rPr lang="en-US" sz="2590"/>
              <a:t>Provide an </a:t>
            </a:r>
            <a:r>
              <a:rPr lang="en-US" sz="2590" b="1"/>
              <a:t>equal opportunity for the parties to present witnesses</a:t>
            </a:r>
            <a:r>
              <a:rPr lang="en-US" sz="2590"/>
              <a:t>, including fact and expert witnesses, and other inculpatory and exculpatory evidence;</a:t>
            </a:r>
            <a:endParaRPr/>
          </a:p>
          <a:p>
            <a:pPr marL="514350" lvl="0" indent="-514350" algn="l" rtl="0">
              <a:lnSpc>
                <a:spcPct val="80000"/>
              </a:lnSpc>
              <a:spcBef>
                <a:spcPts val="1000"/>
              </a:spcBef>
              <a:spcAft>
                <a:spcPts val="0"/>
              </a:spcAft>
              <a:buClr>
                <a:schemeClr val="dk1"/>
              </a:buClr>
              <a:buSzPts val="2590"/>
              <a:buFont typeface="Arial"/>
              <a:buAutoNum type="arabicPeriod" startAt="2"/>
            </a:pPr>
            <a:r>
              <a:rPr lang="en-US" sz="2590" b="1" u="sng"/>
              <a:t>Not restrict the ability of either party to discuss the allegations under investigation or to gather and present relevant evidence</a:t>
            </a:r>
            <a:r>
              <a:rPr lang="en-US" sz="2590"/>
              <a:t>;”</a:t>
            </a:r>
            <a:endParaRPr sz="2590"/>
          </a:p>
          <a:p>
            <a:pPr marL="514350" lvl="0" indent="-349885" algn="l" rtl="0">
              <a:lnSpc>
                <a:spcPct val="80000"/>
              </a:lnSpc>
              <a:spcBef>
                <a:spcPts val="1000"/>
              </a:spcBef>
              <a:spcAft>
                <a:spcPts val="0"/>
              </a:spcAft>
              <a:buClr>
                <a:schemeClr val="dk1"/>
              </a:buClr>
              <a:buSzPts val="2590"/>
              <a:buFont typeface="Arial"/>
              <a:buNone/>
            </a:pPr>
            <a:endParaRPr sz="2590"/>
          </a:p>
          <a:p>
            <a:pPr marL="514350" lvl="0" indent="-349885" algn="l" rtl="0">
              <a:lnSpc>
                <a:spcPct val="80000"/>
              </a:lnSpc>
              <a:spcBef>
                <a:spcPts val="1000"/>
              </a:spcBef>
              <a:spcAft>
                <a:spcPts val="0"/>
              </a:spcAft>
              <a:buClr>
                <a:schemeClr val="dk1"/>
              </a:buClr>
              <a:buSzPts val="2590"/>
              <a:buNone/>
            </a:pPr>
            <a:endParaRPr sz="2590"/>
          </a:p>
          <a:p>
            <a:pPr marL="0" lvl="0" indent="0" algn="l" rtl="0">
              <a:lnSpc>
                <a:spcPct val="8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In explaining its regulations, the Office said this:</a:t>
            </a:r>
            <a:endParaRPr b="1">
              <a:solidFill>
                <a:srgbClr val="00B050"/>
              </a:solidFill>
            </a:endParaRPr>
          </a:p>
        </p:txBody>
      </p:sp>
      <p:sp>
        <p:nvSpPr>
          <p:cNvPr id="151" name="Google Shape;15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0" algn="l" rtl="0">
              <a:lnSpc>
                <a:spcPct val="90000"/>
              </a:lnSpc>
              <a:spcBef>
                <a:spcPts val="0"/>
              </a:spcBef>
              <a:spcAft>
                <a:spcPts val="0"/>
              </a:spcAft>
              <a:buNone/>
            </a:pPr>
            <a:r>
              <a:rPr lang="en-US"/>
              <a:t>“This new regulation will hold schools accountable for failures to respond equitably and promptly to incidents of sexual misconduct.”</a:t>
            </a:r>
            <a:endParaRPr/>
          </a:p>
          <a:p>
            <a:pPr marL="228600" lvl="0" indent="0" algn="l" rtl="0">
              <a:lnSpc>
                <a:spcPct val="90000"/>
              </a:lnSpc>
              <a:spcBef>
                <a:spcPts val="1000"/>
              </a:spcBef>
              <a:spcAft>
                <a:spcPts val="0"/>
              </a:spcAft>
              <a:buNone/>
            </a:pPr>
            <a:r>
              <a:rPr lang="en-US"/>
              <a:t>“The action also empowers survivors to make decisions about how a school responds to incidents of sexual harassment.”</a:t>
            </a:r>
            <a:endParaRPr/>
          </a:p>
          <a:p>
            <a:pPr marL="228600" lvl="0" indent="0" algn="l" rtl="0">
              <a:lnSpc>
                <a:spcPct val="90000"/>
              </a:lnSpc>
              <a:spcBef>
                <a:spcPts val="1000"/>
              </a:spcBef>
              <a:spcAft>
                <a:spcPts val="0"/>
              </a:spcAft>
              <a:buNone/>
            </a:pPr>
            <a:r>
              <a:rPr lang="en-US"/>
              <a:t>“(The regulation) will also provide </a:t>
            </a:r>
            <a:r>
              <a:rPr lang="en-US" b="1"/>
              <a:t>due process protections to students facing accusations of sexual misconduct</a:t>
            </a:r>
            <a:r>
              <a:rPr lang="en-US"/>
              <a:t>…The regulation provides a transparent grievance process that treats the accused as innocent until proven guilty, requires the school to state a standard of evidence, and requires the school to provide a written decision and rationale.”</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Google Shape;880;p114"/>
          <p:cNvSpPr txBox="1">
            <a:spLocks noGrp="1"/>
          </p:cNvSpPr>
          <p:nvPr>
            <p:ph type="title"/>
          </p:nvPr>
        </p:nvSpPr>
        <p:spPr>
          <a:xfrm>
            <a:off x="180304" y="128789"/>
            <a:ext cx="11173496" cy="63106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Sexual Harassment Investigation / IV.E.</a:t>
            </a:r>
            <a:endParaRPr sz="3959" b="1">
              <a:solidFill>
                <a:srgbClr val="00B050"/>
              </a:solidFill>
            </a:endParaRPr>
          </a:p>
        </p:txBody>
      </p:sp>
      <p:sp>
        <p:nvSpPr>
          <p:cNvPr id="881" name="Google Shape;881;p114"/>
          <p:cNvSpPr txBox="1">
            <a:spLocks noGrp="1"/>
          </p:cNvSpPr>
          <p:nvPr>
            <p:ph type="body" idx="1"/>
          </p:nvPr>
        </p:nvSpPr>
        <p:spPr>
          <a:xfrm>
            <a:off x="180304" y="888642"/>
            <a:ext cx="11173496" cy="5769735"/>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rgbClr val="FF0000"/>
              </a:buClr>
              <a:buSzPts val="2590"/>
              <a:buNone/>
            </a:pPr>
            <a:r>
              <a:rPr lang="en-US" sz="2590">
                <a:solidFill>
                  <a:srgbClr val="FF0000"/>
                </a:solidFill>
              </a:rPr>
              <a:t>Process allows for  much more participation in investigation than the HHB process does, including the need to provide </a:t>
            </a:r>
            <a:r>
              <a:rPr lang="en-US" sz="2590" u="sng">
                <a:solidFill>
                  <a:srgbClr val="FF0000"/>
                </a:solidFill>
              </a:rPr>
              <a:t>advance written</a:t>
            </a:r>
            <a:r>
              <a:rPr lang="en-US" sz="2590">
                <a:solidFill>
                  <a:srgbClr val="FF0000"/>
                </a:solidFill>
              </a:rPr>
              <a:t> notice of interviews and presence of third parties (“advisor of choice” at those interviews).</a:t>
            </a:r>
            <a:endParaRPr sz="2590"/>
          </a:p>
          <a:p>
            <a:pPr marL="0" lvl="0" indent="0" algn="l" rtl="0">
              <a:lnSpc>
                <a:spcPct val="80000"/>
              </a:lnSpc>
              <a:spcBef>
                <a:spcPts val="1000"/>
              </a:spcBef>
              <a:spcAft>
                <a:spcPts val="0"/>
              </a:spcAft>
              <a:buClr>
                <a:schemeClr val="dk1"/>
              </a:buClr>
              <a:buSzPts val="2590"/>
              <a:buNone/>
            </a:pPr>
            <a:r>
              <a:rPr lang="en-US" sz="2590"/>
              <a:t>  The investigation must:</a:t>
            </a:r>
            <a:endParaRPr/>
          </a:p>
          <a:p>
            <a:pPr marL="0" lvl="0" indent="0" algn="l" rtl="0">
              <a:lnSpc>
                <a:spcPct val="80000"/>
              </a:lnSpc>
              <a:spcBef>
                <a:spcPts val="1000"/>
              </a:spcBef>
              <a:spcAft>
                <a:spcPts val="0"/>
              </a:spcAft>
              <a:buClr>
                <a:schemeClr val="dk1"/>
              </a:buClr>
              <a:buSzPts val="2590"/>
              <a:buNone/>
            </a:pPr>
            <a:r>
              <a:rPr lang="en-US" sz="2590"/>
              <a:t>5.	Provide </a:t>
            </a:r>
            <a:r>
              <a:rPr lang="en-US" sz="2590" b="1"/>
              <a:t>the parties with the same opportunities to have others present during any interview or other part of the investigation, including the opportunity to be accompanied to any related meeting or proceeding by the advisor of their choice</a:t>
            </a:r>
            <a:r>
              <a:rPr lang="en-US" sz="2590"/>
              <a:t>. The District may establish restrictions regarding the extent to which the advisor may participate in the proceedings, as long as the restrictions apply equally to both parties;</a:t>
            </a:r>
            <a:endParaRPr/>
          </a:p>
          <a:p>
            <a:pPr marL="0" lvl="0" indent="0" algn="l" rtl="0">
              <a:lnSpc>
                <a:spcPct val="80000"/>
              </a:lnSpc>
              <a:spcBef>
                <a:spcPts val="1000"/>
              </a:spcBef>
              <a:spcAft>
                <a:spcPts val="0"/>
              </a:spcAft>
              <a:buClr>
                <a:schemeClr val="dk1"/>
              </a:buClr>
              <a:buSzPts val="2590"/>
              <a:buNone/>
            </a:pPr>
            <a:r>
              <a:rPr lang="en-US" sz="2590"/>
              <a:t>6.	Provide, to a party (e.g., Respondent or Complainant – and parent/guardian as appropriate) whose participation is invited or expected, </a:t>
            </a:r>
            <a:r>
              <a:rPr lang="en-US" sz="2590" b="1"/>
              <a:t>written notice of the date, time, location, participants, and purpose of all hearings, investigative interviews, or other meetings, with sufficient time for the party to prepare to participate</a:t>
            </a:r>
            <a:r>
              <a:rPr lang="en-US" sz="2590"/>
              <a:t>;</a:t>
            </a:r>
            <a:endParaRPr/>
          </a:p>
          <a:p>
            <a:pPr marL="0" lvl="0" indent="0" algn="l" rtl="0">
              <a:lnSpc>
                <a:spcPct val="8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115"/>
          <p:cNvSpPr txBox="1">
            <a:spLocks noGrp="1"/>
          </p:cNvSpPr>
          <p:nvPr>
            <p:ph type="title"/>
          </p:nvPr>
        </p:nvSpPr>
        <p:spPr>
          <a:xfrm>
            <a:off x="180304" y="128789"/>
            <a:ext cx="11173496" cy="63106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Sexual Harassment Investigation / IV.E.</a:t>
            </a:r>
            <a:endParaRPr sz="3959" b="1">
              <a:solidFill>
                <a:srgbClr val="00B050"/>
              </a:solidFill>
            </a:endParaRPr>
          </a:p>
        </p:txBody>
      </p:sp>
      <p:sp>
        <p:nvSpPr>
          <p:cNvPr id="887" name="Google Shape;887;p115"/>
          <p:cNvSpPr txBox="1">
            <a:spLocks noGrp="1"/>
          </p:cNvSpPr>
          <p:nvPr>
            <p:ph type="body" idx="1"/>
          </p:nvPr>
        </p:nvSpPr>
        <p:spPr>
          <a:xfrm>
            <a:off x="180304" y="888642"/>
            <a:ext cx="11173496" cy="5769735"/>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rgbClr val="FF0000"/>
              </a:buClr>
              <a:buSzPts val="2590"/>
              <a:buNone/>
            </a:pPr>
            <a:r>
              <a:rPr lang="en-US" sz="2590">
                <a:solidFill>
                  <a:srgbClr val="FF0000"/>
                </a:solidFill>
              </a:rPr>
              <a:t>Process allows for much more participation in investigation than the HHB process does, including the </a:t>
            </a:r>
            <a:r>
              <a:rPr lang="en-US" sz="2590" u="sng">
                <a:solidFill>
                  <a:srgbClr val="FF0000"/>
                </a:solidFill>
              </a:rPr>
              <a:t>review of all evidence collected </a:t>
            </a:r>
            <a:r>
              <a:rPr lang="en-US" sz="2590">
                <a:solidFill>
                  <a:srgbClr val="FF0000"/>
                </a:solidFill>
              </a:rPr>
              <a:t>(including evidence that was not relied on by the investigator), and a chance to </a:t>
            </a:r>
            <a:r>
              <a:rPr lang="en-US" sz="2590" u="sng">
                <a:solidFill>
                  <a:srgbClr val="FF0000"/>
                </a:solidFill>
              </a:rPr>
              <a:t>respond in writing to that evidence</a:t>
            </a:r>
            <a:r>
              <a:rPr lang="en-US" sz="2590">
                <a:solidFill>
                  <a:srgbClr val="FF0000"/>
                </a:solidFill>
              </a:rPr>
              <a:t> BEFORE the Sexual Harassment Investigative Report is completed.</a:t>
            </a:r>
            <a:endParaRPr sz="2590"/>
          </a:p>
          <a:p>
            <a:pPr marL="0" lvl="0" indent="0" algn="l" rtl="0">
              <a:lnSpc>
                <a:spcPct val="70000"/>
              </a:lnSpc>
              <a:spcBef>
                <a:spcPts val="1000"/>
              </a:spcBef>
              <a:spcAft>
                <a:spcPts val="0"/>
              </a:spcAft>
              <a:buClr>
                <a:schemeClr val="dk1"/>
              </a:buClr>
              <a:buSzPts val="2590"/>
              <a:buNone/>
            </a:pPr>
            <a:r>
              <a:rPr lang="en-US" sz="2590"/>
              <a:t>(CONTINUED) The investigation must…:</a:t>
            </a:r>
            <a:endParaRPr sz="2590"/>
          </a:p>
          <a:p>
            <a:pPr marL="0" lvl="0" indent="0" algn="l" rtl="0">
              <a:lnSpc>
                <a:spcPct val="70000"/>
              </a:lnSpc>
              <a:spcBef>
                <a:spcPts val="1000"/>
              </a:spcBef>
              <a:spcAft>
                <a:spcPts val="0"/>
              </a:spcAft>
              <a:buClr>
                <a:schemeClr val="dk1"/>
              </a:buClr>
              <a:buSzPts val="2590"/>
              <a:buNone/>
            </a:pPr>
            <a:r>
              <a:rPr lang="en-US" sz="2590"/>
              <a:t>7.	Provide both parties an </a:t>
            </a:r>
            <a:r>
              <a:rPr lang="en-US" sz="2590" b="1"/>
              <a:t>equal opportunity to inspect and review any evidence obtained as part of the investigation that is directly related to the allegations raised in a formal complaint</a:t>
            </a:r>
            <a:r>
              <a:rPr lang="en-US" sz="2590"/>
              <a:t>, including the evidence upon which the recipient does not intend to rely in reaching a determination regarding responsibility and inculpatory or exculpatory evidence whether obtained from a party or other source, so that each party can meaningfully respond to the evidence prior to the conclusion of the investigation;</a:t>
            </a:r>
            <a:endParaRPr/>
          </a:p>
          <a:p>
            <a:pPr marL="0" lvl="0" indent="0" algn="l" rtl="0">
              <a:lnSpc>
                <a:spcPct val="70000"/>
              </a:lnSpc>
              <a:spcBef>
                <a:spcPts val="1000"/>
              </a:spcBef>
              <a:spcAft>
                <a:spcPts val="0"/>
              </a:spcAft>
              <a:buClr>
                <a:schemeClr val="dk1"/>
              </a:buClr>
              <a:buSzPts val="2590"/>
              <a:buNone/>
            </a:pPr>
            <a:r>
              <a:rPr lang="en-US" sz="2590"/>
              <a:t>8.	</a:t>
            </a:r>
            <a:r>
              <a:rPr lang="en-US" sz="2590" u="sng"/>
              <a:t>PRIOR to completion of the Sexual Harassment Investigative Report</a:t>
            </a:r>
            <a:r>
              <a:rPr lang="en-US" sz="2590"/>
              <a:t>, the District, through the Title IX Coordinator, </a:t>
            </a:r>
            <a:r>
              <a:rPr lang="en-US" sz="2590" b="1"/>
              <a:t>must send to each party and party’s advisor, if any, the evidence subject to inspection and review in an electronic format or a hard copy</a:t>
            </a:r>
            <a:r>
              <a:rPr lang="en-US" sz="2590"/>
              <a:t>, and the parties must have at least 10 days to submit a written response, which the investigator will consider prior to completion of the investigative report;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116"/>
          <p:cNvSpPr txBox="1">
            <a:spLocks noGrp="1"/>
          </p:cNvSpPr>
          <p:nvPr>
            <p:ph type="title"/>
          </p:nvPr>
        </p:nvSpPr>
        <p:spPr>
          <a:xfrm>
            <a:off x="180304" y="128789"/>
            <a:ext cx="11173496" cy="63106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Sexual Harassment Investigation / IV.E.</a:t>
            </a:r>
            <a:endParaRPr sz="3959" b="1">
              <a:solidFill>
                <a:srgbClr val="00B050"/>
              </a:solidFill>
            </a:endParaRPr>
          </a:p>
        </p:txBody>
      </p:sp>
      <p:sp>
        <p:nvSpPr>
          <p:cNvPr id="893" name="Google Shape;893;p116"/>
          <p:cNvSpPr txBox="1">
            <a:spLocks noGrp="1"/>
          </p:cNvSpPr>
          <p:nvPr>
            <p:ph type="body" idx="1"/>
          </p:nvPr>
        </p:nvSpPr>
        <p:spPr>
          <a:xfrm>
            <a:off x="180304" y="888642"/>
            <a:ext cx="11173496" cy="5769735"/>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rgbClr val="FF0000"/>
              </a:buClr>
              <a:buSzPts val="2590"/>
              <a:buNone/>
            </a:pPr>
            <a:r>
              <a:rPr lang="en-US" sz="2590">
                <a:solidFill>
                  <a:srgbClr val="FF0000"/>
                </a:solidFill>
              </a:rPr>
              <a:t>Process allows for  much more participation in investigation than the HHB process does, including sending a copy of the ENTIRE Sexual Harassment Investigative Report when completed to BOTH PARTIES so they can provide a WRITTEN RESPONSE.</a:t>
            </a:r>
            <a:endParaRPr sz="2590"/>
          </a:p>
          <a:p>
            <a:pPr marL="0" lvl="0" indent="0" algn="l" rtl="0">
              <a:lnSpc>
                <a:spcPct val="70000"/>
              </a:lnSpc>
              <a:spcBef>
                <a:spcPts val="1000"/>
              </a:spcBef>
              <a:spcAft>
                <a:spcPts val="0"/>
              </a:spcAft>
              <a:buClr>
                <a:schemeClr val="dk1"/>
              </a:buClr>
              <a:buSzPts val="2590"/>
              <a:buNone/>
            </a:pPr>
            <a:r>
              <a:rPr lang="en-US" sz="2590"/>
              <a:t>(CONTINUED) The investigation must…:</a:t>
            </a:r>
            <a:endParaRPr sz="2590"/>
          </a:p>
          <a:p>
            <a:pPr marL="0" lvl="0" indent="0" algn="l" rtl="0">
              <a:lnSpc>
                <a:spcPct val="70000"/>
              </a:lnSpc>
              <a:spcBef>
                <a:spcPts val="1000"/>
              </a:spcBef>
              <a:spcAft>
                <a:spcPts val="0"/>
              </a:spcAft>
              <a:buClr>
                <a:schemeClr val="dk1"/>
              </a:buClr>
              <a:buSzPts val="2590"/>
              <a:buNone/>
            </a:pPr>
            <a:r>
              <a:rPr lang="en-US" sz="2590"/>
              <a:t>9.	</a:t>
            </a:r>
            <a:r>
              <a:rPr lang="en-US" sz="2590" b="1"/>
              <a:t>Prepare a written Sexual Harassment Investigative Report </a:t>
            </a:r>
            <a:r>
              <a:rPr lang="en-US" sz="2590"/>
              <a:t>that fairly summarizes relevant evidence, including, without limitation, witness credibility, discrepancies, inculpatory and exculpatory information, and relevant District policies, rules and regulations, and the manner in which the same were made known to the pertinent school populations or specific parties. The investigative report shall include a description of the procedural steps taken, starting with the receipt of the formal complaint, and continuing through the preparation of the investigative report, including any notifications to the parties, interview with parties and witnesses, site visit, and methods used to gather evidence.     </a:t>
            </a:r>
            <a:endParaRPr/>
          </a:p>
          <a:p>
            <a:pPr marL="0" lvl="0" indent="0" algn="l" rtl="0">
              <a:lnSpc>
                <a:spcPct val="70000"/>
              </a:lnSpc>
              <a:spcBef>
                <a:spcPts val="1000"/>
              </a:spcBef>
              <a:spcAft>
                <a:spcPts val="0"/>
              </a:spcAft>
              <a:buClr>
                <a:schemeClr val="dk1"/>
              </a:buClr>
              <a:buSzPts val="2590"/>
              <a:buNone/>
            </a:pPr>
            <a:r>
              <a:rPr lang="en-US" sz="2590"/>
              <a:t>10.	The investigator shall provide the </a:t>
            </a:r>
            <a:r>
              <a:rPr lang="en-US" sz="2590" b="1"/>
              <a:t>Investigative Report in hard copy or electronic format to the Title IX Coordinator, to each party </a:t>
            </a:r>
            <a:r>
              <a:rPr lang="en-US" sz="2590" b="1" u="sng"/>
              <a:t>and</a:t>
            </a:r>
            <a:r>
              <a:rPr lang="en-US" sz="2590" b="1"/>
              <a:t> each party’s advisor, if any.</a:t>
            </a:r>
            <a:r>
              <a:rPr lang="en-US" sz="2590"/>
              <a:t>  Each party will have 10 days from receipt to provide the Title IX Coordinator a written response to the Investigative Report.   I didn’t see this requirement—seems more expansive and goes with the decision.  </a:t>
            </a: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Shape 897"/>
        <p:cNvGrpSpPr/>
        <p:nvPr/>
      </p:nvGrpSpPr>
      <p:grpSpPr>
        <a:xfrm>
          <a:off x="0" y="0"/>
          <a:ext cx="0" cy="0"/>
          <a:chOff x="0" y="0"/>
          <a:chExt cx="0" cy="0"/>
        </a:xfrm>
      </p:grpSpPr>
      <p:sp>
        <p:nvSpPr>
          <p:cNvPr id="898" name="Google Shape;898;p1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Initial Determination of Responsibility</a:t>
            </a:r>
            <a:endParaRPr/>
          </a:p>
        </p:txBody>
      </p:sp>
      <p:sp>
        <p:nvSpPr>
          <p:cNvPr id="899" name="Google Shape;899;p1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800"/>
              <a:buChar char="•"/>
            </a:pPr>
            <a:r>
              <a:rPr lang="en-US"/>
              <a:t>At the conclusion of the investigation, the Investigator prepares a Sexual Harassment Investigative Report.</a:t>
            </a:r>
            <a:endParaRPr/>
          </a:p>
          <a:p>
            <a:pPr marL="0" lvl="0" indent="0" algn="l" rtl="0">
              <a:lnSpc>
                <a:spcPct val="80000"/>
              </a:lnSpc>
              <a:spcBef>
                <a:spcPts val="1000"/>
              </a:spcBef>
              <a:spcAft>
                <a:spcPts val="0"/>
              </a:spcAft>
              <a:buClr>
                <a:schemeClr val="dk1"/>
              </a:buClr>
              <a:buSzPts val="2800"/>
              <a:buNone/>
            </a:pPr>
            <a:r>
              <a:rPr lang="en-US" u="sng"/>
              <a:t>Question</a:t>
            </a:r>
            <a:r>
              <a:rPr lang="en-US"/>
              <a:t>: Does the INVESTIGATOR decide whether or not the policy was violated?</a:t>
            </a:r>
            <a:endParaRPr/>
          </a:p>
          <a:p>
            <a:pPr marL="0" lvl="0" indent="0" algn="l" rtl="0">
              <a:lnSpc>
                <a:spcPct val="80000"/>
              </a:lnSpc>
              <a:spcBef>
                <a:spcPts val="1000"/>
              </a:spcBef>
              <a:spcAft>
                <a:spcPts val="0"/>
              </a:spcAft>
              <a:buClr>
                <a:srgbClr val="FF0000"/>
              </a:buClr>
              <a:buSzPts val="2800"/>
              <a:buNone/>
            </a:pPr>
            <a:r>
              <a:rPr lang="en-US" i="1" u="sng">
                <a:solidFill>
                  <a:srgbClr val="FF0000"/>
                </a:solidFill>
              </a:rPr>
              <a:t>NO</a:t>
            </a:r>
            <a:r>
              <a:rPr lang="en-US" i="1">
                <a:solidFill>
                  <a:srgbClr val="FF0000"/>
                </a:solidFill>
              </a:rPr>
              <a:t>!!!</a:t>
            </a:r>
            <a:endParaRPr/>
          </a:p>
          <a:p>
            <a:pPr marL="0" lvl="0" indent="0" algn="l" rtl="0">
              <a:lnSpc>
                <a:spcPct val="80000"/>
              </a:lnSpc>
              <a:spcBef>
                <a:spcPts val="1000"/>
              </a:spcBef>
              <a:spcAft>
                <a:spcPts val="0"/>
              </a:spcAft>
              <a:buClr>
                <a:schemeClr val="dk1"/>
              </a:buClr>
              <a:buSzPts val="2800"/>
              <a:buNone/>
            </a:pPr>
            <a:r>
              <a:rPr lang="en-US"/>
              <a:t>The initial determination of responsibility of the Respondent shall be made by the Initial Decision-Maker.</a:t>
            </a:r>
            <a:endParaRPr/>
          </a:p>
          <a:p>
            <a:pPr marL="0" lvl="0" indent="0" algn="l" rtl="0">
              <a:lnSpc>
                <a:spcPct val="80000"/>
              </a:lnSpc>
              <a:spcBef>
                <a:spcPts val="1000"/>
              </a:spcBef>
              <a:spcAft>
                <a:spcPts val="0"/>
              </a:spcAft>
              <a:buClr>
                <a:srgbClr val="FF0000"/>
              </a:buClr>
              <a:buSzPts val="2800"/>
              <a:buNone/>
            </a:pPr>
            <a:r>
              <a:rPr lang="en-US" i="1" u="sng">
                <a:solidFill>
                  <a:srgbClr val="FF0000"/>
                </a:solidFill>
              </a:rPr>
              <a:t>The Initial Decision-Maker CANNOT be the same person(s) as the Title IX Coordinator OR the Investigator(s).</a:t>
            </a:r>
            <a:endParaRPr/>
          </a:p>
          <a:p>
            <a:pPr marL="0" lvl="0" indent="0" algn="l" rtl="0">
              <a:lnSpc>
                <a:spcPct val="80000"/>
              </a:lnSpc>
              <a:spcBef>
                <a:spcPts val="1000"/>
              </a:spcBef>
              <a:spcAft>
                <a:spcPts val="0"/>
              </a:spcAft>
              <a:buClr>
                <a:schemeClr val="dk1"/>
              </a:buClr>
              <a:buSzPts val="2800"/>
              <a:buNone/>
            </a:pPr>
            <a:r>
              <a:rPr lang="en-US"/>
              <a:t>Title IX Policy, Section IV.F., IV.F.1.</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Shape 903"/>
        <p:cNvGrpSpPr/>
        <p:nvPr/>
      </p:nvGrpSpPr>
      <p:grpSpPr>
        <a:xfrm>
          <a:off x="0" y="0"/>
          <a:ext cx="0" cy="0"/>
          <a:chOff x="0" y="0"/>
          <a:chExt cx="0" cy="0"/>
        </a:xfrm>
      </p:grpSpPr>
      <p:sp>
        <p:nvSpPr>
          <p:cNvPr id="904" name="Google Shape;904;p1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Initial Determination of Responsibility</a:t>
            </a:r>
            <a:endParaRPr/>
          </a:p>
        </p:txBody>
      </p:sp>
      <p:sp>
        <p:nvSpPr>
          <p:cNvPr id="905" name="Google Shape;905;p1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590"/>
              <a:buChar char="•"/>
            </a:pPr>
            <a:r>
              <a:rPr lang="en-US" sz="2590"/>
              <a:t>At the conclusion of the investigation, the Investigator prepares a Sexual Harassment Investigative Report. That report is sent to both parties and both parties are provided “10 days to submit </a:t>
            </a:r>
            <a:r>
              <a:rPr lang="en-US" sz="2590" b="1" i="1"/>
              <a:t>written, relevant questions to the Initial Decision-Maker that the party wants asked of any party or witness</a:t>
            </a:r>
            <a:r>
              <a:rPr lang="en-US" sz="2590"/>
              <a:t>.” </a:t>
            </a:r>
            <a:endParaRPr/>
          </a:p>
          <a:p>
            <a:pPr marL="228600" lvl="0" indent="-228600" algn="l" rtl="0">
              <a:lnSpc>
                <a:spcPct val="80000"/>
              </a:lnSpc>
              <a:spcBef>
                <a:spcPts val="1000"/>
              </a:spcBef>
              <a:spcAft>
                <a:spcPts val="0"/>
              </a:spcAft>
              <a:buClr>
                <a:schemeClr val="dk1"/>
              </a:buClr>
              <a:buSzPts val="2590"/>
              <a:buChar char="•"/>
            </a:pPr>
            <a:r>
              <a:rPr lang="en-US" sz="2590"/>
              <a:t>“</a:t>
            </a:r>
            <a:r>
              <a:rPr lang="en-US" sz="2590" b="1"/>
              <a:t>Only relevant questions may be posed. </a:t>
            </a:r>
            <a:r>
              <a:rPr lang="en-US" sz="2590"/>
              <a:t>The Initial Decision-Maker shall explain to the party proposing the questions any decision to exclude a question as deemed ‘not relevant.’”</a:t>
            </a:r>
            <a:endParaRPr/>
          </a:p>
          <a:p>
            <a:pPr marL="228600" lvl="0" indent="-64135" algn="l" rtl="0">
              <a:lnSpc>
                <a:spcPct val="80000"/>
              </a:lnSpc>
              <a:spcBef>
                <a:spcPts val="1000"/>
              </a:spcBef>
              <a:spcAft>
                <a:spcPts val="0"/>
              </a:spcAft>
              <a:buClr>
                <a:schemeClr val="dk1"/>
              </a:buClr>
              <a:buSzPts val="2590"/>
              <a:buNone/>
            </a:pPr>
            <a:endParaRPr sz="2590"/>
          </a:p>
          <a:p>
            <a:pPr marL="228600" lvl="0" indent="-64135" algn="l" rtl="0">
              <a:lnSpc>
                <a:spcPct val="80000"/>
              </a:lnSpc>
              <a:spcBef>
                <a:spcPts val="1000"/>
              </a:spcBef>
              <a:spcAft>
                <a:spcPts val="0"/>
              </a:spcAft>
              <a:buClr>
                <a:schemeClr val="dk1"/>
              </a:buClr>
              <a:buSzPts val="2590"/>
              <a:buNone/>
            </a:pPr>
            <a:endParaRPr sz="2590"/>
          </a:p>
          <a:p>
            <a:pPr marL="228600" lvl="0" indent="-228600" algn="l" rtl="0">
              <a:lnSpc>
                <a:spcPct val="80000"/>
              </a:lnSpc>
              <a:spcBef>
                <a:spcPts val="1000"/>
              </a:spcBef>
              <a:spcAft>
                <a:spcPts val="0"/>
              </a:spcAft>
              <a:buClr>
                <a:schemeClr val="dk1"/>
              </a:buClr>
              <a:buSzPts val="2590"/>
              <a:buChar char="•"/>
            </a:pPr>
            <a:r>
              <a:rPr lang="en-US" sz="2590"/>
              <a:t> Title IX Policy, Section IV.F.2.</a:t>
            </a: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0" name="Google Shape;910;p1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a:solidFill>
                  <a:srgbClr val="00B050"/>
                </a:solidFill>
              </a:rPr>
              <a:t>Opportunity for Parties to Pose Questions In Response to Investigator’s Report</a:t>
            </a:r>
            <a:endParaRPr>
              <a:solidFill>
                <a:srgbClr val="00B050"/>
              </a:solidFill>
            </a:endParaRPr>
          </a:p>
        </p:txBody>
      </p:sp>
      <p:sp>
        <p:nvSpPr>
          <p:cNvPr id="911" name="Google Shape;911;p119"/>
          <p:cNvSpPr txBox="1">
            <a:spLocks noGrp="1"/>
          </p:cNvSpPr>
          <p:nvPr>
            <p:ph type="body" idx="1"/>
          </p:nvPr>
        </p:nvSpPr>
        <p:spPr>
          <a:xfrm>
            <a:off x="257577" y="1825625"/>
            <a:ext cx="11096223"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590"/>
              <a:buNone/>
            </a:pPr>
            <a:r>
              <a:rPr lang="en-US" sz="2590"/>
              <a:t>At the conclusion of the investigation, the Investigator prepares a Sexual Harassment Investigative Report. That report is sent to both parties and both parties are provided “10 days to submit </a:t>
            </a:r>
            <a:r>
              <a:rPr lang="en-US" sz="2590" b="1" i="1"/>
              <a:t>written, relevant questions to the Initial Decision-Maker that the party wants asked of any party or witness</a:t>
            </a:r>
            <a:r>
              <a:rPr lang="en-US" sz="2590"/>
              <a:t>. </a:t>
            </a:r>
            <a:r>
              <a:rPr lang="en-US" sz="2590" b="1"/>
              <a:t>Only relevant questions may be posed.”</a:t>
            </a:r>
            <a:endParaRPr sz="2590"/>
          </a:p>
          <a:p>
            <a:pPr marL="0" lvl="0" indent="0" algn="l" rtl="0">
              <a:lnSpc>
                <a:spcPct val="70000"/>
              </a:lnSpc>
              <a:spcBef>
                <a:spcPts val="1000"/>
              </a:spcBef>
              <a:spcAft>
                <a:spcPts val="0"/>
              </a:spcAft>
              <a:buClr>
                <a:schemeClr val="dk1"/>
              </a:buClr>
              <a:buSzPts val="2590"/>
              <a:buNone/>
            </a:pPr>
            <a:r>
              <a:rPr lang="en-US" sz="2590"/>
              <a:t>“a. </a:t>
            </a:r>
            <a:r>
              <a:rPr lang="en-US" sz="2590" u="sng"/>
              <a:t>Irrelevant Questions and Evidence.</a:t>
            </a:r>
            <a:r>
              <a:rPr lang="en-US" sz="2590"/>
              <a:t> Questions and evidence about the Complainant’s sexual predisposition or prior sexual behavior are </a:t>
            </a:r>
            <a:r>
              <a:rPr lang="en-US" sz="2590" b="1"/>
              <a:t>not</a:t>
            </a:r>
            <a:r>
              <a:rPr lang="en-US" sz="2590"/>
              <a:t> relevant, unless such questions and evidence about the Complainant’s prior sexual behavior are offered to prove that someone other than the respondent committed the conduct alleged by the Complainant, or if the question and evidence concern specific incidents of the Complainant’s prior sexual behavior with respect to the respondent and are offered to prove consent.”</a:t>
            </a:r>
            <a:endParaRPr sz="2590"/>
          </a:p>
          <a:p>
            <a:pPr marL="0" lvl="0" indent="0" algn="l" rtl="0">
              <a:lnSpc>
                <a:spcPct val="70000"/>
              </a:lnSpc>
              <a:spcBef>
                <a:spcPts val="1000"/>
              </a:spcBef>
              <a:spcAft>
                <a:spcPts val="0"/>
              </a:spcAft>
              <a:buClr>
                <a:schemeClr val="dk1"/>
              </a:buClr>
              <a:buSzPts val="2590"/>
              <a:buNone/>
            </a:pPr>
            <a:r>
              <a:rPr lang="en-US" sz="2590"/>
              <a:t>Title IX Policy, Section IV.F.2.a.</a:t>
            </a: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Shape 915"/>
        <p:cNvGrpSpPr/>
        <p:nvPr/>
      </p:nvGrpSpPr>
      <p:grpSpPr>
        <a:xfrm>
          <a:off x="0" y="0"/>
          <a:ext cx="0" cy="0"/>
          <a:chOff x="0" y="0"/>
          <a:chExt cx="0" cy="0"/>
        </a:xfrm>
      </p:grpSpPr>
      <p:sp>
        <p:nvSpPr>
          <p:cNvPr id="916" name="Google Shape;916;g93550d1582_2_2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What is relevance?</a:t>
            </a:r>
            <a:endParaRPr/>
          </a:p>
          <a:p>
            <a:pPr marL="0" lvl="0" indent="0" algn="l" rtl="0">
              <a:spcBef>
                <a:spcPts val="0"/>
              </a:spcBef>
              <a:spcAft>
                <a:spcPts val="0"/>
              </a:spcAft>
              <a:buNone/>
            </a:pPr>
            <a:endParaRPr/>
          </a:p>
        </p:txBody>
      </p:sp>
      <p:sp>
        <p:nvSpPr>
          <p:cNvPr id="917" name="Google Shape;917;g93550d1582_2_2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Concept from the Rules of Evidence: Rule 401</a:t>
            </a:r>
            <a:endParaRPr/>
          </a:p>
          <a:p>
            <a:pPr marL="0" lvl="0" indent="0" algn="l" rtl="0">
              <a:spcBef>
                <a:spcPts val="1000"/>
              </a:spcBef>
              <a:spcAft>
                <a:spcPts val="0"/>
              </a:spcAft>
              <a:buNone/>
            </a:pPr>
            <a:endParaRPr/>
          </a:p>
          <a:p>
            <a:pPr marL="0" lvl="0" indent="0" algn="l" rtl="0">
              <a:spcBef>
                <a:spcPts val="1000"/>
              </a:spcBef>
              <a:spcAft>
                <a:spcPts val="0"/>
              </a:spcAft>
              <a:buNone/>
            </a:pPr>
            <a:r>
              <a:rPr lang="en-US"/>
              <a:t>Evidence is relevant if it would make a fact more or less probable </a:t>
            </a:r>
            <a:endParaRPr/>
          </a:p>
          <a:p>
            <a:pPr marL="0" lvl="0" indent="0" algn="l" rtl="0">
              <a:spcBef>
                <a:spcPts val="1000"/>
              </a:spcBef>
              <a:spcAft>
                <a:spcPts val="0"/>
              </a:spcAft>
              <a:buNone/>
            </a:pPr>
            <a:endParaRPr/>
          </a:p>
          <a:p>
            <a:pPr marL="0" lvl="0" indent="0" algn="l" rtl="0">
              <a:spcBef>
                <a:spcPts val="1000"/>
              </a:spcBef>
              <a:spcAft>
                <a:spcPts val="0"/>
              </a:spcAft>
              <a:buNone/>
            </a:pPr>
            <a:r>
              <a:rPr lang="en-US"/>
              <a:t>or</a:t>
            </a:r>
            <a:endParaRPr/>
          </a:p>
          <a:p>
            <a:pPr marL="0" lvl="0" indent="0" algn="l" rtl="0">
              <a:spcBef>
                <a:spcPts val="1000"/>
              </a:spcBef>
              <a:spcAft>
                <a:spcPts val="0"/>
              </a:spcAft>
              <a:buNone/>
            </a:pPr>
            <a:endParaRPr/>
          </a:p>
          <a:p>
            <a:pPr marL="0" lvl="0" indent="0" algn="l" rtl="0">
              <a:spcBef>
                <a:spcPts val="1000"/>
              </a:spcBef>
              <a:spcAft>
                <a:spcPts val="0"/>
              </a:spcAft>
              <a:buNone/>
            </a:pPr>
            <a:r>
              <a:rPr lang="en-US"/>
              <a:t>The fact is of consequence in determining the action</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Shape 921"/>
        <p:cNvGrpSpPr/>
        <p:nvPr/>
      </p:nvGrpSpPr>
      <p:grpSpPr>
        <a:xfrm>
          <a:off x="0" y="0"/>
          <a:ext cx="0" cy="0"/>
          <a:chOff x="0" y="0"/>
          <a:chExt cx="0" cy="0"/>
        </a:xfrm>
      </p:grpSpPr>
      <p:sp>
        <p:nvSpPr>
          <p:cNvPr id="922" name="Google Shape;922;g93550d1582_2_2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Application of relevance rule</a:t>
            </a:r>
            <a:endParaRPr/>
          </a:p>
        </p:txBody>
      </p:sp>
      <p:sp>
        <p:nvSpPr>
          <p:cNvPr id="923" name="Google Shape;923;g93550d1582_2_2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The fact is of consequence:  Means that it goes to the essential elements of the sexual harassment.  Not other bad things about the accused or good things about the complainant.  Not other incidents involving the complainant or the accused.</a:t>
            </a:r>
            <a:endParaRPr/>
          </a:p>
          <a:p>
            <a:pPr marL="0" lvl="0" indent="0" algn="l" rtl="0">
              <a:spcBef>
                <a:spcPts val="1000"/>
              </a:spcBef>
              <a:spcAft>
                <a:spcPts val="0"/>
              </a:spcAft>
              <a:buNone/>
            </a:pPr>
            <a:endParaRPr/>
          </a:p>
          <a:p>
            <a:pPr marL="0" lvl="0" indent="0" algn="l" rtl="0">
              <a:spcBef>
                <a:spcPts val="1000"/>
              </a:spcBef>
              <a:spcAft>
                <a:spcPts val="0"/>
              </a:spcAft>
              <a:buNone/>
            </a:pPr>
            <a:r>
              <a:rPr lang="en-US"/>
              <a:t>Propensity evidence: Not allowed.  Using prior acts to show actions in conformance with that past conduct. Example: Joe raped Sally so that lends support to the allegation raised by Jane.</a:t>
            </a:r>
            <a:endParaRPr/>
          </a:p>
          <a:p>
            <a:pPr marL="0" lvl="0" indent="0" algn="l" rtl="0">
              <a:spcBef>
                <a:spcPts val="1000"/>
              </a:spcBef>
              <a:spcAft>
                <a:spcPts val="0"/>
              </a:spcAft>
              <a:buNone/>
            </a:pPr>
            <a:endParaRPr/>
          </a:p>
          <a:p>
            <a:pPr marL="0" lvl="0" indent="0" algn="l" rtl="0">
              <a:spcBef>
                <a:spcPts val="1000"/>
              </a:spcBef>
              <a:spcAft>
                <a:spcPts val="0"/>
              </a:spcAft>
              <a:buNone/>
            </a:pPr>
            <a:r>
              <a:rPr lang="en-US"/>
              <a:t>Essential facts include: defenses, like consent.</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Shape 927"/>
        <p:cNvGrpSpPr/>
        <p:nvPr/>
      </p:nvGrpSpPr>
      <p:grpSpPr>
        <a:xfrm>
          <a:off x="0" y="0"/>
          <a:ext cx="0" cy="0"/>
          <a:chOff x="0" y="0"/>
          <a:chExt cx="0" cy="0"/>
        </a:xfrm>
      </p:grpSpPr>
      <p:sp>
        <p:nvSpPr>
          <p:cNvPr id="928" name="Google Shape;928;g93550d1582_2_3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Tendency to make a fact more or less probable</a:t>
            </a:r>
            <a:endParaRPr/>
          </a:p>
        </p:txBody>
      </p:sp>
      <p:sp>
        <p:nvSpPr>
          <p:cNvPr id="929" name="Google Shape;929;g93550d1582_2_3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Facts that do not go directly to the elements of the claim</a:t>
            </a:r>
            <a:endParaRPr/>
          </a:p>
          <a:p>
            <a:pPr marL="0" lvl="0" indent="0" algn="l" rtl="0">
              <a:spcBef>
                <a:spcPts val="1000"/>
              </a:spcBef>
              <a:spcAft>
                <a:spcPts val="0"/>
              </a:spcAft>
              <a:buNone/>
            </a:pPr>
            <a:endParaRPr/>
          </a:p>
          <a:p>
            <a:pPr marL="0" lvl="0" indent="0" algn="l" rtl="0">
              <a:spcBef>
                <a:spcPts val="1000"/>
              </a:spcBef>
              <a:spcAft>
                <a:spcPts val="0"/>
              </a:spcAft>
              <a:buNone/>
            </a:pPr>
            <a:r>
              <a:rPr lang="en-US"/>
              <a:t>But, they may have important impact on testimony.  For example, if the witness says that another witness was not in a position to see or hear.  Not directly relevant, but goes to the weight given to the testimony.</a:t>
            </a:r>
            <a:endParaRPr/>
          </a:p>
          <a:p>
            <a:pPr marL="0" lvl="0" indent="0" algn="l" rtl="0">
              <a:spcBef>
                <a:spcPts val="1000"/>
              </a:spcBef>
              <a:spcAft>
                <a:spcPts val="0"/>
              </a:spcAft>
              <a:buNone/>
            </a:pPr>
            <a:endParaRPr/>
          </a:p>
          <a:p>
            <a:pPr marL="0" lvl="0" indent="0" algn="l" rtl="0">
              <a:spcBef>
                <a:spcPts val="1000"/>
              </a:spcBef>
              <a:spcAft>
                <a:spcPts val="0"/>
              </a:spcAft>
              <a:buNone/>
            </a:pPr>
            <a:r>
              <a:rPr lang="en-US"/>
              <a:t>If there are experts involved in the case, their opinions may rely on facts that seem wholly unrelated to the central issues.</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Shape 933"/>
        <p:cNvGrpSpPr/>
        <p:nvPr/>
      </p:nvGrpSpPr>
      <p:grpSpPr>
        <a:xfrm>
          <a:off x="0" y="0"/>
          <a:ext cx="0" cy="0"/>
          <a:chOff x="0" y="0"/>
          <a:chExt cx="0" cy="0"/>
        </a:xfrm>
      </p:grpSpPr>
      <p:sp>
        <p:nvSpPr>
          <p:cNvPr id="934" name="Google Shape;934;g93550d1582_2_3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Concepts of Direct Evidence and Hearsay</a:t>
            </a:r>
            <a:endParaRPr/>
          </a:p>
        </p:txBody>
      </p:sp>
      <p:sp>
        <p:nvSpPr>
          <p:cNvPr id="935" name="Google Shape;935;g93550d1582_2_3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Hearsay:  evidence offered that goes to the truth of the matter asserted but is based on what someone not testifying said.</a:t>
            </a:r>
            <a:endParaRPr/>
          </a:p>
          <a:p>
            <a:pPr marL="0" lvl="0" indent="0" algn="l" rtl="0">
              <a:spcBef>
                <a:spcPts val="1000"/>
              </a:spcBef>
              <a:spcAft>
                <a:spcPts val="0"/>
              </a:spcAft>
              <a:buNone/>
            </a:pPr>
            <a:r>
              <a:rPr lang="en-US"/>
              <a:t>Direct Evidence: I saw Jack sexually assault Jenny.</a:t>
            </a:r>
            <a:endParaRPr/>
          </a:p>
          <a:p>
            <a:pPr marL="0" lvl="0" indent="0" algn="l" rtl="0">
              <a:spcBef>
                <a:spcPts val="1000"/>
              </a:spcBef>
              <a:spcAft>
                <a:spcPts val="0"/>
              </a:spcAft>
              <a:buNone/>
            </a:pPr>
            <a:endParaRPr/>
          </a:p>
          <a:p>
            <a:pPr marL="0" lvl="0" indent="0" algn="l" rtl="0">
              <a:spcBef>
                <a:spcPts val="1000"/>
              </a:spcBef>
              <a:spcAft>
                <a:spcPts val="0"/>
              </a:spcAft>
              <a:buNone/>
            </a:pPr>
            <a:r>
              <a:rPr lang="en-US"/>
              <a:t>Example:  Hillary told me Jack confessed to her that he raped Jenny.  </a:t>
            </a:r>
            <a:endParaRPr/>
          </a:p>
          <a:p>
            <a:pPr marL="0" lvl="0" indent="0" algn="l" rtl="0">
              <a:spcBef>
                <a:spcPts val="1000"/>
              </a:spcBef>
              <a:spcAft>
                <a:spcPts val="0"/>
              </a:spcAft>
              <a:buNone/>
            </a:pPr>
            <a:r>
              <a:rPr lang="en-US"/>
              <a:t>If Janice testifies that Hillary told her, is it hearsay?</a:t>
            </a:r>
            <a:endParaRPr/>
          </a:p>
          <a:p>
            <a:pPr marL="0" lvl="0" indent="0" algn="l" rtl="0">
              <a:spcBef>
                <a:spcPts val="1000"/>
              </a:spcBef>
              <a:spcAft>
                <a:spcPts val="0"/>
              </a:spcAft>
              <a:buNone/>
            </a:pPr>
            <a:r>
              <a:rPr lang="en-US"/>
              <a:t>If Hillary testifies, is it hearsay?</a:t>
            </a:r>
            <a:endParaRPr/>
          </a:p>
          <a:p>
            <a:pPr marL="0" lvl="0" indent="0" algn="l" rtl="0">
              <a:spcBef>
                <a:spcPts val="1000"/>
              </a:spcBef>
              <a:spcAft>
                <a:spcPts val="0"/>
              </a:spcAft>
              <a:buNone/>
            </a:pPr>
            <a:r>
              <a:rPr lang="en-US"/>
              <a:t>If Jack denies it, is it hearsay?</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Key Procedural Provisions</a:t>
            </a:r>
            <a:endParaRPr/>
          </a:p>
        </p:txBody>
      </p:sp>
      <p:sp>
        <p:nvSpPr>
          <p:cNvPr id="157" name="Google Shape;15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800"/>
              <a:buChar char="•"/>
            </a:pPr>
            <a:r>
              <a:rPr lang="en-US"/>
              <a:t>Victims (“Complainants”) are given a degree of control over how the  process will proceed - and whether a full investigation and finding of responsibility is pursued (through a process they have created and titled the “Title IX Grievance Process”) -  or whether they will simply request and receive “Supportive Measures.”</a:t>
            </a:r>
            <a:endParaRPr/>
          </a:p>
          <a:p>
            <a:pPr marL="228600" lvl="0" indent="-228600" algn="l" rtl="0">
              <a:lnSpc>
                <a:spcPct val="80000"/>
              </a:lnSpc>
              <a:spcBef>
                <a:spcPts val="1000"/>
              </a:spcBef>
              <a:spcAft>
                <a:spcPts val="0"/>
              </a:spcAft>
              <a:buClr>
                <a:schemeClr val="dk1"/>
              </a:buClr>
              <a:buSzPts val="2800"/>
              <a:buChar char="•"/>
            </a:pPr>
            <a:r>
              <a:rPr lang="en-US"/>
              <a:t>The “Title IX Grievance Process” – which must be followed if a full investigation and adjudication of Responsibility for sexual harassment is pursued - as created by federal regulation, however, contains significant additional layers of procedure, which stand in contrast to previously practiced by VT schools under Vermont’s HHB Procedures.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Shape 939"/>
        <p:cNvGrpSpPr/>
        <p:nvPr/>
      </p:nvGrpSpPr>
      <p:grpSpPr>
        <a:xfrm>
          <a:off x="0" y="0"/>
          <a:ext cx="0" cy="0"/>
          <a:chOff x="0" y="0"/>
          <a:chExt cx="0" cy="0"/>
        </a:xfrm>
      </p:grpSpPr>
      <p:sp>
        <p:nvSpPr>
          <p:cNvPr id="940" name="Google Shape;940;g93550d1582_2_4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Hearsay within documents</a:t>
            </a:r>
            <a:endParaRPr/>
          </a:p>
        </p:txBody>
      </p:sp>
      <p:sp>
        <p:nvSpPr>
          <p:cNvPr id="941" name="Google Shape;941;g93550d1582_2_4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Dear Jack:</a:t>
            </a:r>
            <a:endParaRPr/>
          </a:p>
          <a:p>
            <a:pPr marL="0" lvl="0" indent="0" algn="l" rtl="0">
              <a:spcBef>
                <a:spcPts val="1000"/>
              </a:spcBef>
              <a:spcAft>
                <a:spcPts val="0"/>
              </a:spcAft>
              <a:buNone/>
            </a:pPr>
            <a:endParaRPr/>
          </a:p>
          <a:p>
            <a:pPr marL="0" lvl="0" indent="0" algn="l" rtl="0">
              <a:spcBef>
                <a:spcPts val="1000"/>
              </a:spcBef>
              <a:spcAft>
                <a:spcPts val="0"/>
              </a:spcAft>
              <a:buNone/>
            </a:pPr>
            <a:r>
              <a:rPr lang="en-US"/>
              <a:t>I just want you to know that Hillary told me that you sexually assaulted her.</a:t>
            </a:r>
            <a:endParaRPr/>
          </a:p>
          <a:p>
            <a:pPr marL="0" lvl="0" indent="0" algn="l" rtl="0">
              <a:spcBef>
                <a:spcPts val="1000"/>
              </a:spcBef>
              <a:spcAft>
                <a:spcPts val="0"/>
              </a:spcAft>
              <a:buNone/>
            </a:pPr>
            <a:endParaRPr/>
          </a:p>
          <a:p>
            <a:pPr marL="0" lvl="0" indent="0" algn="l" rtl="0">
              <a:spcBef>
                <a:spcPts val="1000"/>
              </a:spcBef>
              <a:spcAft>
                <a:spcPts val="0"/>
              </a:spcAft>
              <a:buNone/>
            </a:pPr>
            <a:r>
              <a:rPr lang="en-US"/>
              <a:t>Love </a:t>
            </a:r>
            <a:endParaRPr/>
          </a:p>
          <a:p>
            <a:pPr marL="0" lvl="0" indent="0" algn="l" rtl="0">
              <a:spcBef>
                <a:spcPts val="1000"/>
              </a:spcBef>
              <a:spcAft>
                <a:spcPts val="0"/>
              </a:spcAft>
              <a:buNone/>
            </a:pPr>
            <a:endParaRPr/>
          </a:p>
          <a:p>
            <a:pPr marL="0" lvl="0" indent="0" algn="l" rtl="0">
              <a:spcBef>
                <a:spcPts val="1000"/>
              </a:spcBef>
              <a:spcAft>
                <a:spcPts val="0"/>
              </a:spcAft>
              <a:buNone/>
            </a:pPr>
            <a:r>
              <a:rPr lang="en-US"/>
              <a:t>Janice</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Shape 945"/>
        <p:cNvGrpSpPr/>
        <p:nvPr/>
      </p:nvGrpSpPr>
      <p:grpSpPr>
        <a:xfrm>
          <a:off x="0" y="0"/>
          <a:ext cx="0" cy="0"/>
          <a:chOff x="0" y="0"/>
          <a:chExt cx="0" cy="0"/>
        </a:xfrm>
      </p:grpSpPr>
      <p:sp>
        <p:nvSpPr>
          <p:cNvPr id="946" name="Google Shape;946;p1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a:solidFill>
                  <a:srgbClr val="00B050"/>
                </a:solidFill>
              </a:rPr>
              <a:t>Opportunity for Parties to Pose Questions In Response to Investigator’s Report</a:t>
            </a:r>
            <a:endParaRPr>
              <a:solidFill>
                <a:srgbClr val="00B050"/>
              </a:solidFill>
            </a:endParaRPr>
          </a:p>
        </p:txBody>
      </p:sp>
      <p:sp>
        <p:nvSpPr>
          <p:cNvPr id="947" name="Google Shape;947;p120"/>
          <p:cNvSpPr txBox="1">
            <a:spLocks noGrp="1"/>
          </p:cNvSpPr>
          <p:nvPr>
            <p:ph type="body" idx="1"/>
          </p:nvPr>
        </p:nvSpPr>
        <p:spPr>
          <a:xfrm>
            <a:off x="257577" y="1825625"/>
            <a:ext cx="11096223"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a:t>2.At the conclusion of the investigation, the Investigator prepares a Sexual Harassment Investigative Report. That report is sent to both parties and both parties are provided “10 days to submit </a:t>
            </a:r>
            <a:r>
              <a:rPr lang="en-US" sz="2380" b="1" i="1"/>
              <a:t>written, relevant questions to the Initial Decision-Maker that the party wants asked of any party or witness</a:t>
            </a:r>
            <a:r>
              <a:rPr lang="en-US" sz="2380"/>
              <a:t>. </a:t>
            </a:r>
            <a:r>
              <a:rPr lang="en-US" sz="2380" b="1"/>
              <a:t>Only relevant questions may be posed.”</a:t>
            </a:r>
            <a:endParaRPr/>
          </a:p>
          <a:p>
            <a:pPr marL="0" lvl="0" indent="0" algn="l" rtl="0">
              <a:lnSpc>
                <a:spcPct val="70000"/>
              </a:lnSpc>
              <a:spcBef>
                <a:spcPts val="1000"/>
              </a:spcBef>
              <a:spcAft>
                <a:spcPts val="0"/>
              </a:spcAft>
              <a:buClr>
                <a:schemeClr val="dk1"/>
              </a:buClr>
              <a:buSzPts val="2380"/>
              <a:buNone/>
            </a:pPr>
            <a:r>
              <a:rPr lang="en-US" sz="2380"/>
              <a:t>b. </a:t>
            </a:r>
            <a:r>
              <a:rPr lang="en-US" sz="2380" u="sng"/>
              <a:t>Written Responses to Questions. </a:t>
            </a:r>
            <a:r>
              <a:rPr lang="en-US" sz="2380"/>
              <a:t>The Initial Decision-Maker will provide the questions to the party/witness, with copies to each party, and provide no less than 10 days for written responses, likewise to be provided to each party. </a:t>
            </a:r>
            <a:endParaRPr/>
          </a:p>
          <a:p>
            <a:pPr marL="0" lvl="0" indent="0" algn="l" rtl="0">
              <a:lnSpc>
                <a:spcPct val="70000"/>
              </a:lnSpc>
              <a:spcBef>
                <a:spcPts val="1000"/>
              </a:spcBef>
              <a:spcAft>
                <a:spcPts val="0"/>
              </a:spcAft>
              <a:buClr>
                <a:schemeClr val="dk1"/>
              </a:buClr>
              <a:buSzPts val="2380"/>
              <a:buNone/>
            </a:pPr>
            <a:r>
              <a:rPr lang="en-US" sz="2380"/>
              <a:t>c. </a:t>
            </a:r>
            <a:r>
              <a:rPr lang="en-US" sz="2380" u="sng"/>
              <a:t>Opportunity for Limited Supplemental Questions. </a:t>
            </a:r>
            <a:r>
              <a:rPr lang="en-US" sz="2380"/>
              <a:t>The Initial Decision-Maker will provide 5 days each for supplementary, limited follow-up questions and 5 days</a:t>
            </a:r>
            <a:r>
              <a:rPr lang="en-US" sz="2380" i="1"/>
              <a:t> </a:t>
            </a:r>
            <a:r>
              <a:rPr lang="en-US" sz="2380"/>
              <a:t>for answers, and may provide for additional rounds of follow-up questions, as long as the provision is extended to both parties equally.  </a:t>
            </a:r>
            <a:endParaRPr sz="2380"/>
          </a:p>
          <a:p>
            <a:pPr marL="0" lvl="0" indent="0" algn="l" rtl="0">
              <a:lnSpc>
                <a:spcPct val="70000"/>
              </a:lnSpc>
              <a:spcBef>
                <a:spcPts val="1000"/>
              </a:spcBef>
              <a:spcAft>
                <a:spcPts val="0"/>
              </a:spcAft>
              <a:buClr>
                <a:schemeClr val="dk1"/>
              </a:buClr>
              <a:buSzPts val="2380"/>
              <a:buNone/>
            </a:pPr>
            <a:endParaRPr sz="2380"/>
          </a:p>
          <a:p>
            <a:pPr marL="0" lvl="0" indent="0" algn="l" rtl="0">
              <a:lnSpc>
                <a:spcPct val="70000"/>
              </a:lnSpc>
              <a:spcBef>
                <a:spcPts val="1000"/>
              </a:spcBef>
              <a:spcAft>
                <a:spcPts val="0"/>
              </a:spcAft>
              <a:buClr>
                <a:schemeClr val="dk1"/>
              </a:buClr>
              <a:buSzPts val="2380"/>
              <a:buNone/>
            </a:pPr>
            <a:r>
              <a:rPr lang="en-US" sz="2380"/>
              <a:t>“Title IX Policy, Section IV.F.2.</a:t>
            </a:r>
            <a:endParaRPr sz="238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Shape 951"/>
        <p:cNvGrpSpPr/>
        <p:nvPr/>
      </p:nvGrpSpPr>
      <p:grpSpPr>
        <a:xfrm>
          <a:off x="0" y="0"/>
          <a:ext cx="0" cy="0"/>
          <a:chOff x="0" y="0"/>
          <a:chExt cx="0" cy="0"/>
        </a:xfrm>
      </p:grpSpPr>
      <p:sp>
        <p:nvSpPr>
          <p:cNvPr id="952" name="Google Shape;952;p1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Initial Determination of Responsibility</a:t>
            </a:r>
            <a:endParaRPr/>
          </a:p>
        </p:txBody>
      </p:sp>
      <p:sp>
        <p:nvSpPr>
          <p:cNvPr id="953" name="Google Shape;953;p121"/>
          <p:cNvSpPr txBox="1">
            <a:spLocks noGrp="1"/>
          </p:cNvSpPr>
          <p:nvPr>
            <p:ph type="body" idx="1"/>
          </p:nvPr>
        </p:nvSpPr>
        <p:spPr>
          <a:xfrm>
            <a:off x="399245" y="1545465"/>
            <a:ext cx="10954555" cy="463149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rgbClr val="FF0000"/>
              </a:buClr>
              <a:buSzPts val="2170"/>
              <a:buNone/>
            </a:pPr>
            <a:r>
              <a:rPr lang="en-US" sz="2170">
                <a:solidFill>
                  <a:srgbClr val="FF0000"/>
                </a:solidFill>
              </a:rPr>
              <a:t>HOW DOES THE INITIAL DECISION-MAKER make their determination?</a:t>
            </a:r>
            <a:endParaRPr sz="2170">
              <a:solidFill>
                <a:srgbClr val="FF0000"/>
              </a:solidFill>
            </a:endParaRPr>
          </a:p>
          <a:p>
            <a:pPr marL="0" lvl="0" indent="0" algn="l" rtl="0">
              <a:lnSpc>
                <a:spcPct val="70000"/>
              </a:lnSpc>
              <a:spcBef>
                <a:spcPts val="1000"/>
              </a:spcBef>
              <a:spcAft>
                <a:spcPts val="0"/>
              </a:spcAft>
              <a:buClr>
                <a:schemeClr val="dk1"/>
              </a:buClr>
              <a:buSzPts val="2170"/>
              <a:buNone/>
            </a:pPr>
            <a:r>
              <a:rPr lang="en-US" sz="2170" u="sng"/>
              <a:t>Prohibition on Negative Inferences. </a:t>
            </a:r>
            <a:r>
              <a:rPr lang="en-US" sz="2170"/>
              <a:t>The Initial Decision-Maker may not make any credibility determinations based on the person’s status as a complainant, respondent or witness. </a:t>
            </a:r>
            <a:endParaRPr/>
          </a:p>
          <a:p>
            <a:pPr marL="0" lvl="0" indent="0" algn="l" rtl="0">
              <a:lnSpc>
                <a:spcPct val="70000"/>
              </a:lnSpc>
              <a:spcBef>
                <a:spcPts val="1000"/>
              </a:spcBef>
              <a:spcAft>
                <a:spcPts val="0"/>
              </a:spcAft>
              <a:buClr>
                <a:schemeClr val="dk1"/>
              </a:buClr>
              <a:buSzPts val="2170"/>
              <a:buNone/>
            </a:pPr>
            <a:r>
              <a:rPr lang="en-US" sz="2170" u="sng"/>
              <a:t>Presumption of Non-Responsibility. </a:t>
            </a:r>
            <a:r>
              <a:rPr lang="en-US" sz="2170"/>
              <a:t>The Respondent must be deemed to be not responsible for the alleged conduct until a determination regarding responsibility is made at the conclusion of the Title IX Grievance Process.</a:t>
            </a:r>
            <a:endParaRPr/>
          </a:p>
          <a:p>
            <a:pPr marL="0" lvl="0" indent="0" algn="l" rtl="0">
              <a:lnSpc>
                <a:spcPct val="70000"/>
              </a:lnSpc>
              <a:spcBef>
                <a:spcPts val="1000"/>
              </a:spcBef>
              <a:spcAft>
                <a:spcPts val="0"/>
              </a:spcAft>
              <a:buClr>
                <a:schemeClr val="dk1"/>
              </a:buClr>
              <a:buSzPts val="2170"/>
              <a:buNone/>
            </a:pPr>
            <a:r>
              <a:rPr lang="en-US" sz="2170"/>
              <a:t>	In addition decisions shall be made based on the standard of evidence 	schools apply (either preponderance of the evidence or clear and 	convincing).  The Model Policy proposes “preponderance of the evidence.”</a:t>
            </a:r>
            <a:endParaRPr/>
          </a:p>
          <a:p>
            <a:pPr marL="0" lvl="0" indent="0" algn="l" rtl="0">
              <a:lnSpc>
                <a:spcPct val="70000"/>
              </a:lnSpc>
              <a:spcBef>
                <a:spcPts val="1000"/>
              </a:spcBef>
              <a:spcAft>
                <a:spcPts val="0"/>
              </a:spcAft>
              <a:buClr>
                <a:schemeClr val="dk1"/>
              </a:buClr>
              <a:buSzPts val="2170"/>
              <a:buNone/>
            </a:pPr>
            <a:r>
              <a:rPr lang="en-US" sz="2170"/>
              <a:t>		</a:t>
            </a:r>
            <a:endParaRPr/>
          </a:p>
          <a:p>
            <a:pPr marL="0" lvl="0" indent="0" algn="l" rtl="0">
              <a:lnSpc>
                <a:spcPct val="70000"/>
              </a:lnSpc>
              <a:spcBef>
                <a:spcPts val="1000"/>
              </a:spcBef>
              <a:spcAft>
                <a:spcPts val="0"/>
              </a:spcAft>
              <a:buClr>
                <a:schemeClr val="dk1"/>
              </a:buClr>
              <a:buSzPts val="2170"/>
              <a:buNone/>
            </a:pPr>
            <a:r>
              <a:rPr lang="en-US" sz="2170"/>
              <a:t>	 Title IX Policy, Section IV.F.3-4.</a:t>
            </a:r>
            <a:endParaRPr sz="217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Shape 957"/>
        <p:cNvGrpSpPr/>
        <p:nvPr/>
      </p:nvGrpSpPr>
      <p:grpSpPr>
        <a:xfrm>
          <a:off x="0" y="0"/>
          <a:ext cx="0" cy="0"/>
          <a:chOff x="0" y="0"/>
          <a:chExt cx="0" cy="0"/>
        </a:xfrm>
      </p:grpSpPr>
      <p:sp>
        <p:nvSpPr>
          <p:cNvPr id="958" name="Google Shape;958;g93550d1582_2_1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Preponderance of the Evidence/Clear and Convincing</a:t>
            </a:r>
            <a:endParaRPr/>
          </a:p>
        </p:txBody>
      </p:sp>
      <p:sp>
        <p:nvSpPr>
          <p:cNvPr id="959" name="Google Shape;959;g93550d1582_2_1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two evidentiary concepts taken from the law--go to the burden of proof of a party asserting a claim</a:t>
            </a:r>
            <a:endParaRPr/>
          </a:p>
          <a:p>
            <a:pPr marL="0" lvl="0" indent="0" algn="l" rtl="0">
              <a:spcBef>
                <a:spcPts val="1000"/>
              </a:spcBef>
              <a:spcAft>
                <a:spcPts val="0"/>
              </a:spcAft>
              <a:buNone/>
            </a:pPr>
            <a:endParaRPr/>
          </a:p>
          <a:p>
            <a:pPr marL="0" lvl="0" indent="0" algn="l" rtl="0">
              <a:spcBef>
                <a:spcPts val="1000"/>
              </a:spcBef>
              <a:spcAft>
                <a:spcPts val="0"/>
              </a:spcAft>
              <a:buNone/>
            </a:pPr>
            <a:r>
              <a:rPr lang="en-US"/>
              <a:t>preponderance of the evidence is a common law concept for civil cases generally--every fact must be proven by more than 50%</a:t>
            </a:r>
            <a:endParaRPr/>
          </a:p>
          <a:p>
            <a:pPr marL="0" lvl="0" indent="0" algn="l" rtl="0">
              <a:spcBef>
                <a:spcPts val="1000"/>
              </a:spcBef>
              <a:spcAft>
                <a:spcPts val="0"/>
              </a:spcAft>
              <a:buNone/>
            </a:pPr>
            <a:endParaRPr/>
          </a:p>
          <a:p>
            <a:pPr marL="0" lvl="0" indent="0" algn="l" rtl="0">
              <a:spcBef>
                <a:spcPts val="1000"/>
              </a:spcBef>
              <a:spcAft>
                <a:spcPts val="0"/>
              </a:spcAft>
              <a:buNone/>
            </a:pPr>
            <a:r>
              <a:rPr lang="en-US"/>
              <a:t>Clear and convincing evidence lies somewhere between preponderance of the evidence and beyond a reasonable doubt--used for fraud claims</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64" name="Google Shape;964;g93550d1582_2_1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How do we apply a preponderance of the evidence</a:t>
            </a:r>
            <a:endParaRPr/>
          </a:p>
        </p:txBody>
      </p:sp>
      <p:sp>
        <p:nvSpPr>
          <p:cNvPr id="965" name="Google Shape;965;g93550d1582_2_1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Title IX harassment has essential elements</a:t>
            </a:r>
            <a:endParaRPr/>
          </a:p>
          <a:p>
            <a:pPr marL="0" lvl="0" indent="0" algn="l" rtl="0">
              <a:spcBef>
                <a:spcPts val="1000"/>
              </a:spcBef>
              <a:spcAft>
                <a:spcPts val="0"/>
              </a:spcAft>
              <a:buNone/>
            </a:pPr>
            <a:r>
              <a:rPr lang="en-US"/>
              <a:t>The facts supporting each element must be more likely true than untrue in order to support a finding</a:t>
            </a:r>
            <a:endParaRPr/>
          </a:p>
          <a:p>
            <a:pPr marL="0" lvl="0" indent="0" algn="l" rtl="0">
              <a:spcBef>
                <a:spcPts val="1000"/>
              </a:spcBef>
              <a:spcAft>
                <a:spcPts val="0"/>
              </a:spcAft>
              <a:buNone/>
            </a:pPr>
            <a:r>
              <a:rPr lang="en-US"/>
              <a:t>We do not focus on the allegations--some lesser or greater facts found might still satisfy all of the essential elements of sexual harassment under Title IX</a:t>
            </a:r>
            <a:endParaRPr/>
          </a:p>
          <a:p>
            <a:pPr marL="0" lvl="0" indent="0" algn="l" rtl="0">
              <a:spcBef>
                <a:spcPts val="1000"/>
              </a:spcBef>
              <a:spcAft>
                <a:spcPts val="0"/>
              </a:spcAft>
              <a:buNone/>
            </a:pPr>
            <a:endParaRPr/>
          </a:p>
          <a:p>
            <a:pPr marL="0" lvl="0" indent="0" algn="l" rtl="0">
              <a:spcBef>
                <a:spcPts val="1000"/>
              </a:spcBef>
              <a:spcAft>
                <a:spcPts val="0"/>
              </a:spcAft>
              <a:buNone/>
            </a:pPr>
            <a:r>
              <a:rPr lang="en-US"/>
              <a:t>Preponderance of the evidence is a more user friendly burden of proof and more easily understood by the parties</a:t>
            </a:r>
            <a:endParaRPr/>
          </a:p>
          <a:p>
            <a:pPr marL="0" lvl="0" indent="0" algn="l" rtl="0">
              <a:spcBef>
                <a:spcPts val="1000"/>
              </a:spcBef>
              <a:spcAft>
                <a:spcPts val="0"/>
              </a:spcAft>
              <a:buNone/>
            </a:pPr>
            <a:r>
              <a:rPr lang="en-US"/>
              <a:t>50/50 evidence is UNPROVEN</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Shape 969"/>
        <p:cNvGrpSpPr/>
        <p:nvPr/>
      </p:nvGrpSpPr>
      <p:grpSpPr>
        <a:xfrm>
          <a:off x="0" y="0"/>
          <a:ext cx="0" cy="0"/>
          <a:chOff x="0" y="0"/>
          <a:chExt cx="0" cy="0"/>
        </a:xfrm>
      </p:grpSpPr>
      <p:sp>
        <p:nvSpPr>
          <p:cNvPr id="970" name="Google Shape;970;p122"/>
          <p:cNvSpPr txBox="1">
            <a:spLocks noGrp="1"/>
          </p:cNvSpPr>
          <p:nvPr>
            <p:ph type="title"/>
          </p:nvPr>
        </p:nvSpPr>
        <p:spPr>
          <a:xfrm>
            <a:off x="206062" y="128790"/>
            <a:ext cx="11147738" cy="33485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“Written Initial Determination of Responsibility”</a:t>
            </a:r>
            <a:endParaRPr sz="3959"/>
          </a:p>
        </p:txBody>
      </p:sp>
      <p:sp>
        <p:nvSpPr>
          <p:cNvPr id="971" name="Google Shape;971;p122"/>
          <p:cNvSpPr txBox="1">
            <a:spLocks noGrp="1"/>
          </p:cNvSpPr>
          <p:nvPr>
            <p:ph type="body" idx="1"/>
          </p:nvPr>
        </p:nvSpPr>
        <p:spPr>
          <a:xfrm>
            <a:off x="206062" y="463640"/>
            <a:ext cx="11147738" cy="571332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B050"/>
              </a:buClr>
              <a:buSzPts val="2000"/>
              <a:buNone/>
            </a:pPr>
            <a:r>
              <a:rPr lang="en-US" sz="2000" b="1">
                <a:solidFill>
                  <a:srgbClr val="00B050"/>
                </a:solidFill>
              </a:rPr>
              <a:t>IV.F.5.</a:t>
            </a:r>
            <a:r>
              <a:rPr lang="en-US" sz="2000" b="1" u="sng">
                <a:solidFill>
                  <a:srgbClr val="00B050"/>
                </a:solidFill>
              </a:rPr>
              <a:t>Written Initial Determination Regarding Responsibility</a:t>
            </a:r>
            <a:r>
              <a:rPr lang="en-US" sz="2000"/>
              <a:t>. Within 10 days following the close of the period set for responses to the last round of follow-up questions, the Initial Decision-Maker must issue a </a:t>
            </a:r>
            <a:r>
              <a:rPr lang="en-US" sz="2000" u="sng"/>
              <a:t>Written Initial Determination to the Title IX Coordinator, the Superintendent and the parties simultaneously</a:t>
            </a:r>
            <a:r>
              <a:rPr lang="en-US" sz="2000"/>
              <a:t>, which, while applying the </a:t>
            </a:r>
            <a:r>
              <a:rPr lang="en-US" sz="2000" b="1"/>
              <a:t>preponderance of the evidence </a:t>
            </a:r>
            <a:r>
              <a:rPr lang="en-US" sz="2000"/>
              <a:t>standard, must include:</a:t>
            </a:r>
            <a:endParaRPr sz="2000"/>
          </a:p>
          <a:p>
            <a:pPr marL="0" lvl="0" indent="0" algn="l" rtl="0">
              <a:lnSpc>
                <a:spcPct val="90000"/>
              </a:lnSpc>
              <a:spcBef>
                <a:spcPts val="1000"/>
              </a:spcBef>
              <a:spcAft>
                <a:spcPts val="0"/>
              </a:spcAft>
              <a:buClr>
                <a:schemeClr val="dk1"/>
              </a:buClr>
              <a:buSzPts val="2000"/>
              <a:buNone/>
            </a:pPr>
            <a:r>
              <a:rPr lang="en-US" sz="2000"/>
              <a:t>a. Identification of the allegations potentially constituting Sexual Harassment as defined in this Policy, section II.M.;</a:t>
            </a:r>
            <a:endParaRPr/>
          </a:p>
          <a:p>
            <a:pPr marL="0" lvl="0" indent="0" algn="l" rtl="0">
              <a:lnSpc>
                <a:spcPct val="90000"/>
              </a:lnSpc>
              <a:spcBef>
                <a:spcPts val="1000"/>
              </a:spcBef>
              <a:spcAft>
                <a:spcPts val="0"/>
              </a:spcAft>
              <a:buClr>
                <a:schemeClr val="dk1"/>
              </a:buClr>
              <a:buSzPts val="2000"/>
              <a:buNone/>
            </a:pPr>
            <a:r>
              <a:rPr lang="en-US" sz="2000"/>
              <a:t>b. A description of the procedural steps taken from the receipt of the formal complaint through the Initial Determination Regarding Responsibility, including any notifications to the parties, interviews with parties and witnesses, site visits, methods used to gather evidence, and hearings held;</a:t>
            </a:r>
            <a:endParaRPr/>
          </a:p>
          <a:p>
            <a:pPr marL="0" lvl="0" indent="0" algn="l" rtl="0">
              <a:lnSpc>
                <a:spcPct val="90000"/>
              </a:lnSpc>
              <a:spcBef>
                <a:spcPts val="1000"/>
              </a:spcBef>
              <a:spcAft>
                <a:spcPts val="0"/>
              </a:spcAft>
              <a:buClr>
                <a:schemeClr val="dk1"/>
              </a:buClr>
              <a:buSzPts val="2000"/>
              <a:buNone/>
            </a:pPr>
            <a:r>
              <a:rPr lang="en-US" sz="2000"/>
              <a:t>c. Findings of fact supporting the Written Initial Determination Regarding Responsibility;</a:t>
            </a:r>
            <a:endParaRPr/>
          </a:p>
          <a:p>
            <a:pPr marL="0" lvl="0" indent="0" algn="l" rtl="0">
              <a:lnSpc>
                <a:spcPct val="90000"/>
              </a:lnSpc>
              <a:spcBef>
                <a:spcPts val="1000"/>
              </a:spcBef>
              <a:spcAft>
                <a:spcPts val="0"/>
              </a:spcAft>
              <a:buClr>
                <a:schemeClr val="dk1"/>
              </a:buClr>
              <a:buSzPts val="2000"/>
              <a:buNone/>
            </a:pPr>
            <a:r>
              <a:rPr lang="en-US" sz="2000"/>
              <a:t>d. Conclusions regarding the application of the District’s applicable codes of conduct, policies, administrative regulations or rules to the facts;</a:t>
            </a:r>
            <a:endParaRPr/>
          </a:p>
          <a:p>
            <a:pPr marL="0" lvl="0" indent="0" algn="l" rtl="0">
              <a:lnSpc>
                <a:spcPct val="90000"/>
              </a:lnSpc>
              <a:spcBef>
                <a:spcPts val="1000"/>
              </a:spcBef>
              <a:spcAft>
                <a:spcPts val="0"/>
              </a:spcAft>
              <a:buClr>
                <a:schemeClr val="dk1"/>
              </a:buClr>
              <a:buSzPts val="2000"/>
              <a:buNone/>
            </a:pPr>
            <a:r>
              <a:rPr lang="en-US" sz="2000"/>
              <a:t>e. A statement of, and rationale for, the result as to each allegation, including a determination regarding responsibility (i.e., whether or not the respondent is responsible for sexual harassment), any disciplinary sanctions the District imposes on the Respondent, and whether remedies designed to restore or preserve equal access to the District’s education program or activity will be provided by the District to the Complainant ; and</a:t>
            </a:r>
            <a:endParaRPr/>
          </a:p>
          <a:p>
            <a:pPr marL="0" lvl="0" indent="0" algn="l" rtl="0">
              <a:lnSpc>
                <a:spcPct val="90000"/>
              </a:lnSpc>
              <a:spcBef>
                <a:spcPts val="1000"/>
              </a:spcBef>
              <a:spcAft>
                <a:spcPts val="0"/>
              </a:spcAft>
              <a:buClr>
                <a:schemeClr val="dk1"/>
              </a:buClr>
              <a:buSzPts val="2000"/>
              <a:buNone/>
            </a:pPr>
            <a:r>
              <a:rPr lang="en-US" sz="2000"/>
              <a:t>f. The District’s procedures and permissible bases for the Complainant and Respondent to appeal (as set forth in Section IV.H, below).</a:t>
            </a:r>
            <a:endParaRPr/>
          </a:p>
          <a:p>
            <a:pPr marL="0" lvl="0" indent="0" algn="l" rtl="0">
              <a:lnSpc>
                <a:spcPct val="90000"/>
              </a:lnSpc>
              <a:spcBef>
                <a:spcPts val="1000"/>
              </a:spcBef>
              <a:spcAft>
                <a:spcPts val="0"/>
              </a:spcAft>
              <a:buClr>
                <a:schemeClr val="dk1"/>
              </a:buClr>
              <a:buSzPts val="2000"/>
              <a:buNone/>
            </a:pPr>
            <a:r>
              <a:rPr lang="en-US" sz="2000"/>
              <a:t>Title IX Policy, Section IV.F.5.</a:t>
            </a:r>
            <a:endParaRPr sz="200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Shape 975"/>
        <p:cNvGrpSpPr/>
        <p:nvPr/>
      </p:nvGrpSpPr>
      <p:grpSpPr>
        <a:xfrm>
          <a:off x="0" y="0"/>
          <a:ext cx="0" cy="0"/>
          <a:chOff x="0" y="0"/>
          <a:chExt cx="0" cy="0"/>
        </a:xfrm>
      </p:grpSpPr>
      <p:sp>
        <p:nvSpPr>
          <p:cNvPr id="976" name="Google Shape;976;p1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solidFill>
                  <a:srgbClr val="00B050"/>
                </a:solidFill>
              </a:rPr>
              <a:t>When does an “Initial Determination” become a “Final Decision?”</a:t>
            </a:r>
            <a:endParaRPr>
              <a:solidFill>
                <a:srgbClr val="00B050"/>
              </a:solidFill>
            </a:endParaRPr>
          </a:p>
        </p:txBody>
      </p:sp>
      <p:sp>
        <p:nvSpPr>
          <p:cNvPr id="977" name="Google Shape;977;p1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6.  </a:t>
            </a:r>
            <a:r>
              <a:rPr lang="en-US" u="sng"/>
              <a:t>Finality of Decision</a:t>
            </a:r>
            <a:r>
              <a:rPr lang="en-US"/>
              <a:t>. The </a:t>
            </a:r>
            <a:r>
              <a:rPr lang="en-US" b="1"/>
              <a:t>Initial Determination Regarding Responsibility </a:t>
            </a:r>
            <a:r>
              <a:rPr lang="en-US"/>
              <a:t>becomes “final”, and identified as the </a:t>
            </a:r>
            <a:r>
              <a:rPr lang="en-US" b="1"/>
              <a:t>Title IX Sexual Harassment Final Decision</a:t>
            </a:r>
            <a:r>
              <a:rPr lang="en-US"/>
              <a:t> either: </a:t>
            </a:r>
            <a:endParaRPr/>
          </a:p>
          <a:p>
            <a:pPr marL="0" lvl="0" indent="0" algn="l" rtl="0">
              <a:lnSpc>
                <a:spcPct val="90000"/>
              </a:lnSpc>
              <a:spcBef>
                <a:spcPts val="1000"/>
              </a:spcBef>
              <a:spcAft>
                <a:spcPts val="0"/>
              </a:spcAft>
              <a:buClr>
                <a:schemeClr val="dk1"/>
              </a:buClr>
              <a:buSzPts val="2800"/>
              <a:buNone/>
            </a:pPr>
            <a:r>
              <a:rPr lang="en-US"/>
              <a:t>	a. On the date that District provides the parties with </a:t>
            </a:r>
            <a:r>
              <a:rPr lang="en-US" b="1"/>
              <a:t>Written 	Determination of the Appeal</a:t>
            </a:r>
            <a:r>
              <a:rPr lang="en-US"/>
              <a:t>, if an appeal is taken as set forth in 	Section IV.H. (below); OR</a:t>
            </a:r>
            <a:endParaRPr/>
          </a:p>
          <a:p>
            <a:pPr marL="914400" lvl="2" indent="0" algn="l" rtl="0">
              <a:lnSpc>
                <a:spcPct val="90000"/>
              </a:lnSpc>
              <a:spcBef>
                <a:spcPts val="500"/>
              </a:spcBef>
              <a:spcAft>
                <a:spcPts val="0"/>
              </a:spcAft>
              <a:buClr>
                <a:schemeClr val="dk1"/>
              </a:buClr>
              <a:buSzPts val="2800"/>
              <a:buNone/>
            </a:pPr>
            <a:r>
              <a:rPr lang="en-US" sz="2800"/>
              <a:t>B. Where no appeal is taken, the date on which an appeal would no longer be considered timely.</a:t>
            </a:r>
            <a:endParaRPr/>
          </a:p>
          <a:p>
            <a:pPr marL="228600" lvl="0" indent="-228600" algn="l" rtl="0">
              <a:lnSpc>
                <a:spcPct val="90000"/>
              </a:lnSpc>
              <a:spcBef>
                <a:spcPts val="1000"/>
              </a:spcBef>
              <a:spcAft>
                <a:spcPts val="0"/>
              </a:spcAft>
              <a:buClr>
                <a:schemeClr val="dk1"/>
              </a:buClr>
              <a:buSzPts val="2800"/>
              <a:buChar char="•"/>
            </a:pPr>
            <a:r>
              <a:rPr lang="en-US"/>
              <a:t>Title IX Policy, Section IV.F.6.</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Shape 981"/>
        <p:cNvGrpSpPr/>
        <p:nvPr/>
      </p:nvGrpSpPr>
      <p:grpSpPr>
        <a:xfrm>
          <a:off x="0" y="0"/>
          <a:ext cx="0" cy="0"/>
          <a:chOff x="0" y="0"/>
          <a:chExt cx="0" cy="0"/>
        </a:xfrm>
      </p:grpSpPr>
      <p:sp>
        <p:nvSpPr>
          <p:cNvPr id="982" name="Google Shape;982;p1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APPEALS – Section IV.H.</a:t>
            </a:r>
            <a:endParaRPr b="1">
              <a:solidFill>
                <a:srgbClr val="00B050"/>
              </a:solidFill>
            </a:endParaRPr>
          </a:p>
        </p:txBody>
      </p:sp>
      <p:sp>
        <p:nvSpPr>
          <p:cNvPr id="983" name="Google Shape;983;p1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590"/>
              <a:buNone/>
            </a:pPr>
            <a:r>
              <a:rPr lang="en-US" sz="2590" b="1" u="sng"/>
              <a:t>Appeals</a:t>
            </a:r>
            <a:r>
              <a:rPr lang="en-US" sz="2590" b="1"/>
              <a:t>. </a:t>
            </a:r>
            <a:r>
              <a:rPr lang="en-US" sz="2590"/>
              <a:t>The District must offer both parties an appeal from a Initial Determination Regarding Responsibility, and from a Dismissal of a Formal Complaint, or any allegations therein.</a:t>
            </a:r>
            <a:endParaRPr/>
          </a:p>
          <a:p>
            <a:pPr marL="0" lvl="0" indent="0" algn="l" rtl="0">
              <a:lnSpc>
                <a:spcPct val="70000"/>
              </a:lnSpc>
              <a:spcBef>
                <a:spcPts val="1000"/>
              </a:spcBef>
              <a:spcAft>
                <a:spcPts val="0"/>
              </a:spcAft>
              <a:buClr>
                <a:schemeClr val="dk1"/>
              </a:buClr>
              <a:buSzPts val="2590"/>
              <a:buNone/>
            </a:pPr>
            <a:r>
              <a:rPr lang="en-US" sz="2590"/>
              <a:t>1.</a:t>
            </a:r>
            <a:r>
              <a:rPr lang="en-US" sz="2590" u="sng"/>
              <a:t>Method of Filing.</a:t>
            </a:r>
            <a:r>
              <a:rPr lang="en-US" sz="2590"/>
              <a:t> Either party may appeal the Initial Determination of Responsibility or the dismissal of a Formal Complaint of Sexual Harassment (or any allegations therein) by notifying the Superintendent in writing (“written appeal”), with a copy to the Title IX Coordinator.  If there are multiple determinations of responsibility, the written appeal shall specify which ones are included in the appeal. </a:t>
            </a:r>
            <a:endParaRPr/>
          </a:p>
          <a:p>
            <a:pPr marL="0" lvl="0" indent="0" algn="l" rtl="0">
              <a:lnSpc>
                <a:spcPct val="70000"/>
              </a:lnSpc>
              <a:spcBef>
                <a:spcPts val="1000"/>
              </a:spcBef>
              <a:spcAft>
                <a:spcPts val="0"/>
              </a:spcAft>
              <a:buClr>
                <a:schemeClr val="dk1"/>
              </a:buClr>
              <a:buSzPts val="2590"/>
              <a:buNone/>
            </a:pPr>
            <a:r>
              <a:rPr lang="en-US" sz="2590"/>
              <a:t>2. </a:t>
            </a:r>
            <a:r>
              <a:rPr lang="en-US" sz="2590" u="sng"/>
              <a:t>Deadline for Notice of Appeal.</a:t>
            </a:r>
            <a:r>
              <a:rPr lang="en-US" sz="2590"/>
              <a:t> The Notice of Appeal must be in writing and received by the Superintendent, with a copy to the Title IX Coordinator, </a:t>
            </a:r>
            <a:r>
              <a:rPr lang="en-US" sz="2590" b="1"/>
              <a:t>within 10 days of either the Initial Determination of Responsibility or the written Notice of Dismissal being communicated to the parties, as appropriate</a:t>
            </a:r>
            <a:r>
              <a:rPr lang="en-US" sz="2590"/>
              <a:t>. </a:t>
            </a:r>
            <a:endParaRPr/>
          </a:p>
          <a:p>
            <a:pPr marL="228600" lvl="0" indent="-64135" algn="l" rtl="0">
              <a:lnSpc>
                <a:spcPct val="7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Shape 987"/>
        <p:cNvGrpSpPr/>
        <p:nvPr/>
      </p:nvGrpSpPr>
      <p:grpSpPr>
        <a:xfrm>
          <a:off x="0" y="0"/>
          <a:ext cx="0" cy="0"/>
          <a:chOff x="0" y="0"/>
          <a:chExt cx="0" cy="0"/>
        </a:xfrm>
      </p:grpSpPr>
      <p:sp>
        <p:nvSpPr>
          <p:cNvPr id="988" name="Google Shape;988;p1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APPEALS – Section IV.H.</a:t>
            </a:r>
            <a:endParaRPr/>
          </a:p>
        </p:txBody>
      </p:sp>
      <p:sp>
        <p:nvSpPr>
          <p:cNvPr id="989" name="Google Shape;989;p1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590"/>
              <a:buNone/>
            </a:pPr>
            <a:r>
              <a:rPr lang="en-US" sz="2590"/>
              <a:t>3. </a:t>
            </a:r>
            <a:r>
              <a:rPr lang="en-US" sz="2590" u="sng"/>
              <a:t>Grounds For Appeal</a:t>
            </a:r>
            <a:r>
              <a:rPr lang="en-US" sz="2590"/>
              <a:t>. Either party may only appeal the Initial Determination of Responsibility or the Dismissal of a Formal Complaint of Sexual Harassment (or any allegations therein) based upon one or more of the following grounds, which must be stated specifically in the party’s written appeal:</a:t>
            </a:r>
            <a:endParaRPr/>
          </a:p>
          <a:p>
            <a:pPr marL="0" lvl="0" indent="0" algn="l" rtl="0">
              <a:lnSpc>
                <a:spcPct val="70000"/>
              </a:lnSpc>
              <a:spcBef>
                <a:spcPts val="1000"/>
              </a:spcBef>
              <a:spcAft>
                <a:spcPts val="0"/>
              </a:spcAft>
              <a:buClr>
                <a:schemeClr val="dk1"/>
              </a:buClr>
              <a:buSzPts val="2590"/>
              <a:buNone/>
            </a:pPr>
            <a:r>
              <a:rPr lang="en-US" sz="2590"/>
              <a:t>	a. Procedural irregularity that affected the outcome of the matter;</a:t>
            </a:r>
            <a:endParaRPr/>
          </a:p>
          <a:p>
            <a:pPr marL="0" lvl="0" indent="0" algn="l" rtl="0">
              <a:lnSpc>
                <a:spcPct val="70000"/>
              </a:lnSpc>
              <a:spcBef>
                <a:spcPts val="1000"/>
              </a:spcBef>
              <a:spcAft>
                <a:spcPts val="0"/>
              </a:spcAft>
              <a:buClr>
                <a:schemeClr val="dk1"/>
              </a:buClr>
              <a:buSzPts val="2590"/>
              <a:buNone/>
            </a:pPr>
            <a:r>
              <a:rPr lang="en-US" sz="2590"/>
              <a:t>	b. New evidence that was not reasonably available at the time the 	determination regarding responsibility or dismissal was made, that 	could affect the outcome of the matter; or</a:t>
            </a:r>
            <a:endParaRPr/>
          </a:p>
          <a:p>
            <a:pPr marL="0" lvl="0" indent="0" algn="l" rtl="0">
              <a:lnSpc>
                <a:spcPct val="70000"/>
              </a:lnSpc>
              <a:spcBef>
                <a:spcPts val="1000"/>
              </a:spcBef>
              <a:spcAft>
                <a:spcPts val="0"/>
              </a:spcAft>
              <a:buClr>
                <a:schemeClr val="dk1"/>
              </a:buClr>
              <a:buSzPts val="2590"/>
              <a:buNone/>
            </a:pPr>
            <a:r>
              <a:rPr lang="en-US" sz="2590"/>
              <a:t>	c. The Title IX Coordinator, investigator(s), or decision-maker(s) had a 	conflict of interest or bias for or against complainants or respondents 	generally or the individual complainant or respondent that affected	the outcome of the matter.</a:t>
            </a:r>
            <a:endParaRPr/>
          </a:p>
          <a:p>
            <a:pPr marL="228600" lvl="0" indent="-64135" algn="l" rtl="0">
              <a:lnSpc>
                <a:spcPct val="7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Shape 993"/>
        <p:cNvGrpSpPr/>
        <p:nvPr/>
      </p:nvGrpSpPr>
      <p:grpSpPr>
        <a:xfrm>
          <a:off x="0" y="0"/>
          <a:ext cx="0" cy="0"/>
          <a:chOff x="0" y="0"/>
          <a:chExt cx="0" cy="0"/>
        </a:xfrm>
      </p:grpSpPr>
      <p:sp>
        <p:nvSpPr>
          <p:cNvPr id="994" name="Google Shape;994;p1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a:solidFill>
                  <a:srgbClr val="00B050"/>
                </a:solidFill>
              </a:rPr>
              <a:t>Appellate Decision-Makers Section IV.H.</a:t>
            </a:r>
            <a:endParaRPr>
              <a:solidFill>
                <a:srgbClr val="00B050"/>
              </a:solidFill>
            </a:endParaRPr>
          </a:p>
        </p:txBody>
      </p:sp>
      <p:sp>
        <p:nvSpPr>
          <p:cNvPr id="995" name="Google Shape;995;p126"/>
          <p:cNvSpPr txBox="1">
            <a:spLocks noGrp="1"/>
          </p:cNvSpPr>
          <p:nvPr>
            <p:ph type="body" idx="1"/>
          </p:nvPr>
        </p:nvSpPr>
        <p:spPr>
          <a:xfrm>
            <a:off x="412124" y="1825625"/>
            <a:ext cx="10941676" cy="435133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800"/>
              <a:buNone/>
            </a:pPr>
            <a:r>
              <a:rPr lang="en-US"/>
              <a:t>4. </a:t>
            </a:r>
            <a:r>
              <a:rPr lang="en-US" u="sng"/>
              <a:t>Appellate Decision-Maker</a:t>
            </a:r>
            <a:r>
              <a:rPr lang="en-US"/>
              <a:t>. The </a:t>
            </a:r>
            <a:r>
              <a:rPr lang="en-US" b="1">
                <a:solidFill>
                  <a:srgbClr val="00B050"/>
                </a:solidFill>
              </a:rPr>
              <a:t>Appellate Decision-Maker </a:t>
            </a:r>
            <a:r>
              <a:rPr lang="en-US"/>
              <a:t>shall not be the same person as the </a:t>
            </a:r>
            <a:r>
              <a:rPr lang="en-US" b="1">
                <a:solidFill>
                  <a:srgbClr val="00B050"/>
                </a:solidFill>
              </a:rPr>
              <a:t>Initial Decision-Maker </a:t>
            </a:r>
            <a:r>
              <a:rPr lang="en-US"/>
              <a:t>that reached the determination regarding responsibility or the Dismissal of a Formal Complaint of Sexual Harassment, the Investigator(s) or the Title IX Coordinator.   </a:t>
            </a:r>
            <a:r>
              <a:rPr lang="en-US" b="1" i="1"/>
              <a:t>The Appellate Decision-Maker shall not have a conflict of interest or bias for or against complainants or respondents generally or an individual complainant or respondent. </a:t>
            </a:r>
            <a:r>
              <a:rPr lang="en-US"/>
              <a:t>The Appellate Decision-Maker shall be trained as set forth in section V.F.2. and 3.</a:t>
            </a:r>
            <a:endParaRPr/>
          </a:p>
          <a:p>
            <a:pPr marL="0" lvl="0" indent="0" algn="l" rtl="0">
              <a:lnSpc>
                <a:spcPct val="80000"/>
              </a:lnSpc>
              <a:spcBef>
                <a:spcPts val="1000"/>
              </a:spcBef>
              <a:spcAft>
                <a:spcPts val="0"/>
              </a:spcAft>
              <a:buClr>
                <a:schemeClr val="dk1"/>
              </a:buClr>
              <a:buSzPts val="2800"/>
              <a:buNone/>
            </a:pPr>
            <a:r>
              <a:rPr lang="en-US"/>
              <a:t>5. </a:t>
            </a:r>
            <a:r>
              <a:rPr lang="en-US" u="sng"/>
              <a:t>District Notification of Appeal and Duty to Equitable Treatment of Parties During Appeal.</a:t>
            </a:r>
            <a:r>
              <a:rPr lang="en-US"/>
              <a:t> The District must notify the both parties in writing when an appeal is filed and implement appeal procedures equally for both parties.</a:t>
            </a:r>
            <a:endParaRPr/>
          </a:p>
          <a:p>
            <a:pPr marL="228600" lvl="0" indent="-50800" algn="l" rtl="0">
              <a:lnSpc>
                <a:spcPct val="8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The Focus of Today’s Training:</a:t>
            </a:r>
            <a:endParaRPr/>
          </a:p>
        </p:txBody>
      </p:sp>
      <p:sp>
        <p:nvSpPr>
          <p:cNvPr id="163" name="Google Shape;16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514350" lvl="0" indent="-514350" algn="l" rtl="0">
              <a:lnSpc>
                <a:spcPct val="90000"/>
              </a:lnSpc>
              <a:spcBef>
                <a:spcPts val="0"/>
              </a:spcBef>
              <a:spcAft>
                <a:spcPts val="0"/>
              </a:spcAft>
              <a:buClr>
                <a:schemeClr val="dk1"/>
              </a:buClr>
              <a:buSzPts val="2800"/>
              <a:buAutoNum type="arabicParenR"/>
            </a:pPr>
            <a:r>
              <a:rPr lang="en-US"/>
              <a:t>When you are required to follow the Title IX mandated response to “actual knowledge of sexual harassment” as opposed to Vermont’s state law duties to respond to “notice” of “sexual harassment;” </a:t>
            </a:r>
            <a:endParaRPr/>
          </a:p>
          <a:p>
            <a:pPr marL="514350" lvl="0" indent="-514350" algn="l" rtl="0">
              <a:lnSpc>
                <a:spcPct val="90000"/>
              </a:lnSpc>
              <a:spcBef>
                <a:spcPts val="1000"/>
              </a:spcBef>
              <a:spcAft>
                <a:spcPts val="0"/>
              </a:spcAft>
              <a:buClr>
                <a:schemeClr val="dk1"/>
              </a:buClr>
              <a:buSzPts val="2800"/>
              <a:buAutoNum type="arabicParenR"/>
            </a:pPr>
            <a:r>
              <a:rPr lang="en-US"/>
              <a:t>How to fulfil the procedural obligations set forth in the newly announced Title IX Regulations.</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Shape 999"/>
        <p:cNvGrpSpPr/>
        <p:nvPr/>
      </p:nvGrpSpPr>
      <p:grpSpPr>
        <a:xfrm>
          <a:off x="0" y="0"/>
          <a:ext cx="0" cy="0"/>
          <a:chOff x="0" y="0"/>
          <a:chExt cx="0" cy="0"/>
        </a:xfrm>
      </p:grpSpPr>
      <p:sp>
        <p:nvSpPr>
          <p:cNvPr id="1000" name="Google Shape;1000;p1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Appellate Briefing By Both Parties IV.H.</a:t>
            </a:r>
            <a:endParaRPr b="1">
              <a:solidFill>
                <a:srgbClr val="00B050"/>
              </a:solidFill>
            </a:endParaRPr>
          </a:p>
        </p:txBody>
      </p:sp>
      <p:sp>
        <p:nvSpPr>
          <p:cNvPr id="1001" name="Google Shape;1001;p1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a:t>6. </a:t>
            </a:r>
            <a:r>
              <a:rPr lang="en-US" sz="2380" u="sng"/>
              <a:t>Opportunity to Brief Appellate Decision-Maker</a:t>
            </a:r>
            <a:r>
              <a:rPr lang="en-US" sz="2380"/>
              <a:t>. </a:t>
            </a:r>
            <a:endParaRPr/>
          </a:p>
          <a:p>
            <a:pPr marL="0" lvl="0" indent="0" algn="l" rtl="0">
              <a:lnSpc>
                <a:spcPct val="70000"/>
              </a:lnSpc>
              <a:spcBef>
                <a:spcPts val="1000"/>
              </a:spcBef>
              <a:spcAft>
                <a:spcPts val="0"/>
              </a:spcAft>
              <a:buClr>
                <a:schemeClr val="dk1"/>
              </a:buClr>
              <a:buSzPts val="2380"/>
              <a:buNone/>
            </a:pPr>
            <a:r>
              <a:rPr lang="en-US" sz="2380"/>
              <a:t>a.	</a:t>
            </a:r>
            <a:r>
              <a:rPr lang="en-US" sz="2380" u="sng"/>
              <a:t>Deadline In Cases Other than Newly Available Evidence.</a:t>
            </a:r>
            <a:r>
              <a:rPr lang="en-US" sz="2380"/>
              <a:t> Except in cases of newly available evidence, each party shall have 10 days [DISCRETIONARY[ “reasonable and equal opportunity] from the date of the Notification of Appeal under section H.5. above, to submit to the Appellate Decision-Maker a written statement in support of, or challenging, the Initial Determination Regarding Responsibility. </a:t>
            </a:r>
            <a:endParaRPr/>
          </a:p>
          <a:p>
            <a:pPr marL="0" lvl="0" indent="0" algn="l" rtl="0">
              <a:lnSpc>
                <a:spcPct val="70000"/>
              </a:lnSpc>
              <a:spcBef>
                <a:spcPts val="1000"/>
              </a:spcBef>
              <a:spcAft>
                <a:spcPts val="0"/>
              </a:spcAft>
              <a:buClr>
                <a:schemeClr val="dk1"/>
              </a:buClr>
              <a:buSzPts val="2380"/>
              <a:buNone/>
            </a:pPr>
            <a:r>
              <a:rPr lang="en-US" sz="2380"/>
              <a:t>b.	[</a:t>
            </a:r>
            <a:r>
              <a:rPr lang="en-US" sz="2380" i="1" u="sng"/>
              <a:t>Deadline in Cases of Newly Available Evidence.</a:t>
            </a:r>
            <a:r>
              <a:rPr lang="en-US" sz="2380" i="1"/>
              <a:t> If the basis of the appeal is newly available evidence affecting the outcome, the party relying upon such evidence shall submit to the Appellate Decision-Maker such evidence or a summary of such evidence along with the party’s appeal statement first and within 7 days </a:t>
            </a:r>
            <a:r>
              <a:rPr lang="en-US" sz="2380"/>
              <a:t>  </a:t>
            </a:r>
            <a:r>
              <a:rPr lang="en-US" sz="2380" i="1"/>
              <a:t>from the date of the Notification of the Appeal. In such instances the Appellate Decision-Maker shall then forward such documentation on to the opposing party, whereupon the opposing party shall thereafter have 7 days to review and submit their Brief to the Appellate Decision-Maker.]  </a:t>
            </a:r>
            <a:endParaRPr sz="2380"/>
          </a:p>
          <a:p>
            <a:pPr marL="0" lvl="0" indent="0" algn="l" rtl="0">
              <a:lnSpc>
                <a:spcPct val="70000"/>
              </a:lnSpc>
              <a:spcBef>
                <a:spcPts val="1000"/>
              </a:spcBef>
              <a:spcAft>
                <a:spcPts val="0"/>
              </a:spcAft>
              <a:buClr>
                <a:schemeClr val="dk1"/>
              </a:buClr>
              <a:buSzPts val="2380"/>
              <a:buNone/>
            </a:pPr>
            <a:endParaRPr sz="238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1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Written Determination of the Appeal IV.H.7.</a:t>
            </a:r>
            <a:endParaRPr b="1">
              <a:solidFill>
                <a:srgbClr val="00B050"/>
              </a:solidFill>
            </a:endParaRPr>
          </a:p>
        </p:txBody>
      </p:sp>
      <p:sp>
        <p:nvSpPr>
          <p:cNvPr id="1007" name="Google Shape;1007;p1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u="sng"/>
              <a:t>7. Written Determination of the Appeal </a:t>
            </a:r>
            <a:endParaRPr sz="2380"/>
          </a:p>
          <a:p>
            <a:pPr marL="0" lvl="0" indent="0" algn="l" rtl="0">
              <a:lnSpc>
                <a:spcPct val="70000"/>
              </a:lnSpc>
              <a:spcBef>
                <a:spcPts val="1000"/>
              </a:spcBef>
              <a:spcAft>
                <a:spcPts val="0"/>
              </a:spcAft>
              <a:buClr>
                <a:schemeClr val="dk1"/>
              </a:buClr>
              <a:buSzPts val="2380"/>
              <a:buNone/>
            </a:pPr>
            <a:r>
              <a:rPr lang="en-US" sz="2380"/>
              <a:t>The Appellate Decision-Maker shall provide a Written Determination of the Appeal after considering the record and the parties’ appeal statements, describing the result of the appeal and the rationale of the result.  </a:t>
            </a:r>
            <a:endParaRPr sz="2380"/>
          </a:p>
          <a:p>
            <a:pPr marL="0" lvl="0" indent="0" algn="l" rtl="0">
              <a:lnSpc>
                <a:spcPct val="70000"/>
              </a:lnSpc>
              <a:spcBef>
                <a:spcPts val="1000"/>
              </a:spcBef>
              <a:spcAft>
                <a:spcPts val="0"/>
              </a:spcAft>
              <a:buClr>
                <a:schemeClr val="dk1"/>
              </a:buClr>
              <a:buSzPts val="2380"/>
              <a:buNone/>
            </a:pPr>
            <a:r>
              <a:rPr lang="en-US" sz="2380"/>
              <a:t>The </a:t>
            </a:r>
            <a:r>
              <a:rPr lang="en-US" sz="2380" b="1"/>
              <a:t>appeals decision maker will only overturn the Initial Determination of Responsibility upon a conclusion that it was clearly erroneous </a:t>
            </a:r>
            <a:r>
              <a:rPr lang="en-US" sz="2380"/>
              <a:t>(i.e., either made on unreasonable grounds, or without any proper consideration of the circumstances).  </a:t>
            </a:r>
            <a:endParaRPr sz="2380"/>
          </a:p>
          <a:p>
            <a:pPr marL="0" lvl="0" indent="0" algn="l" rtl="0">
              <a:lnSpc>
                <a:spcPct val="70000"/>
              </a:lnSpc>
              <a:spcBef>
                <a:spcPts val="1000"/>
              </a:spcBef>
              <a:spcAft>
                <a:spcPts val="0"/>
              </a:spcAft>
              <a:buClr>
                <a:schemeClr val="dk1"/>
              </a:buClr>
              <a:buSzPts val="2380"/>
              <a:buNone/>
            </a:pPr>
            <a:r>
              <a:rPr lang="en-US" sz="2380"/>
              <a:t>If the basis or one of the bases for the appeal was new evidence, the appeals decision maker may either make a determination of responsibility regarding that evidence </a:t>
            </a:r>
            <a:r>
              <a:rPr lang="en-US" sz="2380" u="sng"/>
              <a:t>or refer it back to the appropriate stage of the Title IX Grievance Process</a:t>
            </a:r>
            <a:r>
              <a:rPr lang="en-US" sz="2380"/>
              <a:t>.  </a:t>
            </a:r>
            <a:endParaRPr sz="2380"/>
          </a:p>
          <a:p>
            <a:pPr marL="0" lvl="0" indent="0" algn="l" rtl="0">
              <a:lnSpc>
                <a:spcPct val="70000"/>
              </a:lnSpc>
              <a:spcBef>
                <a:spcPts val="1000"/>
              </a:spcBef>
              <a:spcAft>
                <a:spcPts val="0"/>
              </a:spcAft>
              <a:buClr>
                <a:schemeClr val="dk1"/>
              </a:buClr>
              <a:buSzPts val="2380"/>
              <a:buNone/>
            </a:pPr>
            <a:r>
              <a:rPr lang="en-US" sz="2380"/>
              <a:t>The Appellate </a:t>
            </a:r>
            <a:r>
              <a:rPr lang="en-US" sz="2380" b="1"/>
              <a:t>Decision shall be provided simultaneously to both parties</a:t>
            </a:r>
            <a:r>
              <a:rPr lang="en-US" sz="2380"/>
              <a:t>, with a copy to the Title IX Coordinator and the Superintendent of Schools. </a:t>
            </a:r>
            <a:endParaRPr/>
          </a:p>
          <a:p>
            <a:pPr marL="228600" lvl="0" indent="-77470" algn="l" rtl="0">
              <a:lnSpc>
                <a:spcPct val="70000"/>
              </a:lnSpc>
              <a:spcBef>
                <a:spcPts val="1000"/>
              </a:spcBef>
              <a:spcAft>
                <a:spcPts val="0"/>
              </a:spcAft>
              <a:buClr>
                <a:schemeClr val="dk1"/>
              </a:buClr>
              <a:buSzPts val="2380"/>
              <a:buNone/>
            </a:pPr>
            <a:endParaRPr sz="238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Shape 1011"/>
        <p:cNvGrpSpPr/>
        <p:nvPr/>
      </p:nvGrpSpPr>
      <p:grpSpPr>
        <a:xfrm>
          <a:off x="0" y="0"/>
          <a:ext cx="0" cy="0"/>
          <a:chOff x="0" y="0"/>
          <a:chExt cx="0" cy="0"/>
        </a:xfrm>
      </p:grpSpPr>
      <p:sp>
        <p:nvSpPr>
          <p:cNvPr id="1012" name="Google Shape;1012;p1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Written Determination of the Appeal IV.H.7.</a:t>
            </a:r>
            <a:endParaRPr b="1">
              <a:solidFill>
                <a:srgbClr val="00B050"/>
              </a:solidFill>
            </a:endParaRPr>
          </a:p>
        </p:txBody>
      </p:sp>
      <p:sp>
        <p:nvSpPr>
          <p:cNvPr id="1013" name="Google Shape;1013;p1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7. Written Determination of the Appeal </a:t>
            </a:r>
            <a:endParaRPr/>
          </a:p>
          <a:p>
            <a:pPr marL="228600" lvl="0" indent="-228600" algn="l" rtl="0">
              <a:lnSpc>
                <a:spcPct val="90000"/>
              </a:lnSpc>
              <a:spcBef>
                <a:spcPts val="1000"/>
              </a:spcBef>
              <a:spcAft>
                <a:spcPts val="0"/>
              </a:spcAft>
              <a:buClr>
                <a:schemeClr val="dk1"/>
              </a:buClr>
              <a:buSzPts val="2800"/>
              <a:buChar char="•"/>
            </a:pPr>
            <a:r>
              <a:rPr lang="en-US"/>
              <a:t>Upon issuance of the Written Determination of the Appeal, it becomes a </a:t>
            </a:r>
            <a:r>
              <a:rPr lang="en-US" b="1"/>
              <a:t>Title IX Sexual Harassment Final Decision, </a:t>
            </a:r>
            <a:r>
              <a:rPr lang="en-US"/>
              <a:t>as set forth in Section IV.F.6, with commensurate Title IX obligations for the District to act as set forth in Section IV.F.7. </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Shape 1017"/>
        <p:cNvGrpSpPr/>
        <p:nvPr/>
      </p:nvGrpSpPr>
      <p:grpSpPr>
        <a:xfrm>
          <a:off x="0" y="0"/>
          <a:ext cx="0" cy="0"/>
          <a:chOff x="0" y="0"/>
          <a:chExt cx="0" cy="0"/>
        </a:xfrm>
      </p:grpSpPr>
      <p:sp>
        <p:nvSpPr>
          <p:cNvPr id="1018" name="Google Shape;1018;p130"/>
          <p:cNvSpPr txBox="1">
            <a:spLocks noGrp="1"/>
          </p:cNvSpPr>
          <p:nvPr>
            <p:ph type="title"/>
          </p:nvPr>
        </p:nvSpPr>
        <p:spPr>
          <a:xfrm>
            <a:off x="206062" y="167425"/>
            <a:ext cx="11147738" cy="110758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Duty to Effectuate Title IX Sexual Harassment Final Decision IV.F.7.</a:t>
            </a:r>
            <a:endParaRPr sz="3959" b="1">
              <a:solidFill>
                <a:srgbClr val="00B050"/>
              </a:solidFill>
            </a:endParaRPr>
          </a:p>
        </p:txBody>
      </p:sp>
      <p:sp>
        <p:nvSpPr>
          <p:cNvPr id="1019" name="Google Shape;1019;p130"/>
          <p:cNvSpPr txBox="1">
            <a:spLocks noGrp="1"/>
          </p:cNvSpPr>
          <p:nvPr>
            <p:ph type="body" idx="1"/>
          </p:nvPr>
        </p:nvSpPr>
        <p:spPr>
          <a:xfrm>
            <a:off x="309093" y="1275008"/>
            <a:ext cx="11044707" cy="529321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7. District Response to Sexual Harassment</a:t>
            </a:r>
            <a:r>
              <a:rPr lang="en-US"/>
              <a:t>. </a:t>
            </a:r>
            <a:endParaRPr/>
          </a:p>
          <a:p>
            <a:pPr marL="0" lvl="0" indent="0" algn="l" rtl="0">
              <a:lnSpc>
                <a:spcPct val="90000"/>
              </a:lnSpc>
              <a:spcBef>
                <a:spcPts val="1000"/>
              </a:spcBef>
              <a:spcAft>
                <a:spcPts val="0"/>
              </a:spcAft>
              <a:buClr>
                <a:schemeClr val="dk1"/>
              </a:buClr>
              <a:buSzPts val="2800"/>
              <a:buNone/>
            </a:pPr>
            <a:r>
              <a:rPr lang="en-US"/>
              <a:t>Once a </a:t>
            </a:r>
            <a:r>
              <a:rPr lang="en-US" b="1"/>
              <a:t>Title IX Sexual Harassment Final Decision </a:t>
            </a:r>
            <a:r>
              <a:rPr lang="en-US"/>
              <a:t>is issued, the District may implement remedies as set forth in Section III.D. above, and action as necessary to </a:t>
            </a:r>
            <a:r>
              <a:rPr lang="en-US" b="1"/>
              <a:t>respond in a manner not deliberately indifferent </a:t>
            </a:r>
            <a:r>
              <a:rPr lang="en-US"/>
              <a:t>in light of the known circumstances in cases of a Determination of Title IX Sexual Harassment Final Decision concluding  responsibility for Sexual Harassment.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Shape 1023"/>
        <p:cNvGrpSpPr/>
        <p:nvPr/>
      </p:nvGrpSpPr>
      <p:grpSpPr>
        <a:xfrm>
          <a:off x="0" y="0"/>
          <a:ext cx="0" cy="0"/>
          <a:chOff x="0" y="0"/>
          <a:chExt cx="0" cy="0"/>
        </a:xfrm>
      </p:grpSpPr>
      <p:sp>
        <p:nvSpPr>
          <p:cNvPr id="1024" name="Google Shape;1024;p1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Duty to Effectuate Title IX Sexual Harassment Final Decision IV.F.7.</a:t>
            </a:r>
            <a:endParaRPr/>
          </a:p>
        </p:txBody>
      </p:sp>
      <p:sp>
        <p:nvSpPr>
          <p:cNvPr id="1025" name="Google Shape;1025;p13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SECTION III.D.</a:t>
            </a:r>
            <a:r>
              <a:rPr lang="en-US" b="1" u="sng"/>
              <a:t> District Duty to Respond When Determination of Responsibility For Sexual Harassment Has Been Made Against a Respondent</a:t>
            </a:r>
            <a:r>
              <a:rPr lang="en-US"/>
              <a:t>. </a:t>
            </a:r>
            <a:endParaRPr/>
          </a:p>
          <a:p>
            <a:pPr marL="0" lvl="0" indent="0" algn="l" rtl="0">
              <a:lnSpc>
                <a:spcPct val="90000"/>
              </a:lnSpc>
              <a:spcBef>
                <a:spcPts val="1000"/>
              </a:spcBef>
              <a:spcAft>
                <a:spcPts val="0"/>
              </a:spcAft>
              <a:buClr>
                <a:schemeClr val="dk1"/>
              </a:buClr>
              <a:buSzPts val="2800"/>
              <a:buNone/>
            </a:pPr>
            <a:r>
              <a:rPr lang="en-US"/>
              <a:t>The District must provide remedies </a:t>
            </a:r>
            <a:r>
              <a:rPr lang="en-US" u="sng"/>
              <a:t>to a Complainant </a:t>
            </a:r>
            <a:r>
              <a:rPr lang="en-US"/>
              <a:t>where a determination of responsibility for sexual harassment has been made against a Respondent </a:t>
            </a:r>
            <a:r>
              <a:rPr lang="en-US" u="sng"/>
              <a:t>designed to restore or preserve equal access to the District’s education program or activity</a:t>
            </a:r>
            <a:r>
              <a:rPr lang="en-US"/>
              <a:t>. Such remedies may include “supportive measures” but also need not be non-disciplinary or non-punitive and need not avoid burdening the Respondent.”   </a:t>
            </a:r>
            <a:endParaRPr/>
          </a:p>
          <a:p>
            <a:pPr marL="0" lvl="0" indent="0" algn="l" rtl="0">
              <a:lnSpc>
                <a:spcPct val="90000"/>
              </a:lnSpc>
              <a:spcBef>
                <a:spcPts val="1000"/>
              </a:spcBef>
              <a:spcAft>
                <a:spcPts val="0"/>
              </a:spcAft>
              <a:buClr>
                <a:schemeClr val="dk1"/>
              </a:buClr>
              <a:buSzPts val="2800"/>
              <a:buNone/>
            </a:pPr>
            <a:r>
              <a:rPr lang="en-US"/>
              <a:t>	DISCIPLINE MAY BE IMPOSED AT THIS POINT.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Shape 1029"/>
        <p:cNvGrpSpPr/>
        <p:nvPr/>
      </p:nvGrpSpPr>
      <p:grpSpPr>
        <a:xfrm>
          <a:off x="0" y="0"/>
          <a:ext cx="0" cy="0"/>
          <a:chOff x="0" y="0"/>
          <a:chExt cx="0" cy="0"/>
        </a:xfrm>
      </p:grpSpPr>
      <p:sp>
        <p:nvSpPr>
          <p:cNvPr id="1030" name="Google Shape;1030;p1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Duty to Effectuate Title IX Sexual Harassment Final Decision IV.F.7.</a:t>
            </a:r>
            <a:endParaRPr/>
          </a:p>
        </p:txBody>
      </p:sp>
      <p:sp>
        <p:nvSpPr>
          <p:cNvPr id="1031" name="Google Shape;1031;p1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Is it really final now??</a:t>
            </a:r>
            <a:endParaRPr/>
          </a:p>
          <a:p>
            <a:pPr marL="0" lvl="0" indent="0" algn="l" rtl="0">
              <a:lnSpc>
                <a:spcPct val="90000"/>
              </a:lnSpc>
              <a:spcBef>
                <a:spcPts val="1000"/>
              </a:spcBef>
              <a:spcAft>
                <a:spcPts val="0"/>
              </a:spcAft>
              <a:buClr>
                <a:schemeClr val="dk1"/>
              </a:buClr>
              <a:buSzPts val="2800"/>
              <a:buNone/>
            </a:pPr>
            <a:r>
              <a:rPr lang="en-US"/>
              <a:t>Section IV.F.7…..” The </a:t>
            </a:r>
            <a:r>
              <a:rPr lang="en-US" b="1"/>
              <a:t>issue of responsibility for the conduct </a:t>
            </a:r>
            <a:r>
              <a:rPr lang="en-US"/>
              <a:t>at issue shall not be subject to further review or appeal within the District (except as provided by District policy or collective bargaining agreement or applicable law). </a:t>
            </a:r>
            <a:r>
              <a:rPr lang="en-US">
                <a:solidFill>
                  <a:srgbClr val="FF0000"/>
                </a:solidFill>
              </a:rPr>
              <a:t>Appeals of </a:t>
            </a:r>
            <a:r>
              <a:rPr lang="en-US" b="1">
                <a:solidFill>
                  <a:srgbClr val="FF0000"/>
                </a:solidFill>
              </a:rPr>
              <a:t>disciplinary sanctions </a:t>
            </a:r>
            <a:r>
              <a:rPr lang="en-US"/>
              <a:t>may be made pursuant to the District’s </a:t>
            </a:r>
            <a:r>
              <a:rPr lang="en-US" u="sng"/>
              <a:t>ordinary review process for discipline</a:t>
            </a:r>
            <a:r>
              <a:rPr lang="en-US"/>
              <a:t>, or to the extent applicable any statutory or other processes provided under collective bargaining agreements or individual contracts.”</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Shape 1035"/>
        <p:cNvGrpSpPr/>
        <p:nvPr/>
      </p:nvGrpSpPr>
      <p:grpSpPr>
        <a:xfrm>
          <a:off x="0" y="0"/>
          <a:ext cx="0" cy="0"/>
          <a:chOff x="0" y="0"/>
          <a:chExt cx="0" cy="0"/>
        </a:xfrm>
      </p:grpSpPr>
      <p:sp>
        <p:nvSpPr>
          <p:cNvPr id="1036" name="Google Shape;1036;p133"/>
          <p:cNvSpPr txBox="1">
            <a:spLocks noGrp="1"/>
          </p:cNvSpPr>
          <p:nvPr>
            <p:ph type="title"/>
          </p:nvPr>
        </p:nvSpPr>
        <p:spPr>
          <a:xfrm>
            <a:off x="206062" y="167425"/>
            <a:ext cx="11147738" cy="110758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Duty to Effectuate Title IX Sexual Harassment Final Decision IV.F.7.b.</a:t>
            </a:r>
            <a:endParaRPr sz="3959" b="1">
              <a:solidFill>
                <a:srgbClr val="00B050"/>
              </a:solidFill>
            </a:endParaRPr>
          </a:p>
        </p:txBody>
      </p:sp>
      <p:sp>
        <p:nvSpPr>
          <p:cNvPr id="1037" name="Google Shape;1037;p133"/>
          <p:cNvSpPr txBox="1">
            <a:spLocks noGrp="1"/>
          </p:cNvSpPr>
          <p:nvPr>
            <p:ph type="body" idx="1"/>
          </p:nvPr>
        </p:nvSpPr>
        <p:spPr>
          <a:xfrm>
            <a:off x="309093" y="1275008"/>
            <a:ext cx="11044707" cy="529321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7. District Response to Sexual Harassment</a:t>
            </a:r>
            <a:r>
              <a:rPr lang="en-US"/>
              <a:t>. </a:t>
            </a:r>
            <a:endParaRPr/>
          </a:p>
          <a:p>
            <a:pPr marL="0" lvl="0" indent="0" algn="l" rtl="0">
              <a:lnSpc>
                <a:spcPct val="90000"/>
              </a:lnSpc>
              <a:spcBef>
                <a:spcPts val="1000"/>
              </a:spcBef>
              <a:spcAft>
                <a:spcPts val="0"/>
              </a:spcAft>
              <a:buClr>
                <a:schemeClr val="dk1"/>
              </a:buClr>
              <a:buSzPts val="2800"/>
              <a:buNone/>
            </a:pPr>
            <a:r>
              <a:rPr lang="en-US" u="sng"/>
              <a:t>b. Responsibility for Response</a:t>
            </a:r>
            <a:r>
              <a:rPr lang="en-US"/>
              <a:t>. The Title IX Coordinator is responsible for effective implementation of remedies.</a:t>
            </a:r>
            <a:endParaRPr/>
          </a:p>
          <a:p>
            <a:pPr marL="0" lvl="0" indent="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Shape 1041"/>
        <p:cNvGrpSpPr/>
        <p:nvPr/>
      </p:nvGrpSpPr>
      <p:grpSpPr>
        <a:xfrm>
          <a:off x="0" y="0"/>
          <a:ext cx="0" cy="0"/>
          <a:chOff x="0" y="0"/>
          <a:chExt cx="0" cy="0"/>
        </a:xfrm>
      </p:grpSpPr>
      <p:sp>
        <p:nvSpPr>
          <p:cNvPr id="1042" name="Google Shape;1042;p134"/>
          <p:cNvSpPr txBox="1">
            <a:spLocks noGrp="1"/>
          </p:cNvSpPr>
          <p:nvPr>
            <p:ph type="title"/>
          </p:nvPr>
        </p:nvSpPr>
        <p:spPr>
          <a:xfrm>
            <a:off x="206062" y="167425"/>
            <a:ext cx="11147738" cy="110758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Duty to Effectuate Title IX Sexual Harassment Final Decision IV.F.7.c</a:t>
            </a:r>
            <a:endParaRPr sz="3959" b="1">
              <a:solidFill>
                <a:srgbClr val="00B050"/>
              </a:solidFill>
            </a:endParaRPr>
          </a:p>
        </p:txBody>
      </p:sp>
      <p:sp>
        <p:nvSpPr>
          <p:cNvPr id="1043" name="Google Shape;1043;p134"/>
          <p:cNvSpPr txBox="1">
            <a:spLocks noGrp="1"/>
          </p:cNvSpPr>
          <p:nvPr>
            <p:ph type="body" idx="1"/>
          </p:nvPr>
        </p:nvSpPr>
        <p:spPr>
          <a:xfrm>
            <a:off x="309093" y="1275008"/>
            <a:ext cx="11044707" cy="529321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7. District Response to Sexual Harassment</a:t>
            </a:r>
            <a:r>
              <a:rPr lang="en-US"/>
              <a:t>. </a:t>
            </a:r>
            <a:endParaRPr/>
          </a:p>
          <a:p>
            <a:pPr marL="0" lvl="0" indent="0" algn="l" rtl="0">
              <a:lnSpc>
                <a:spcPct val="90000"/>
              </a:lnSpc>
              <a:spcBef>
                <a:spcPts val="1000"/>
              </a:spcBef>
              <a:spcAft>
                <a:spcPts val="0"/>
              </a:spcAft>
              <a:buClr>
                <a:schemeClr val="dk1"/>
              </a:buClr>
              <a:buSzPts val="2800"/>
              <a:buNone/>
            </a:pPr>
            <a:r>
              <a:rPr lang="en-US" u="sng"/>
              <a:t>c. Other Actions Pursuant to Applicable Code of Conduct, Policies, Agreements, Contracts. </a:t>
            </a:r>
            <a:r>
              <a:rPr lang="en-US"/>
              <a:t>The District may also proceed against the Respondent or Complainant pursuant to the District’s applicable code of conduct or other Board policies, collective bargaining agreement, individual contract or administrative rules/regulations/procedures.  </a:t>
            </a:r>
            <a:endParaRPr/>
          </a:p>
          <a:p>
            <a:pPr marL="0" lvl="0" indent="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Shape 1047"/>
        <p:cNvGrpSpPr/>
        <p:nvPr/>
      </p:nvGrpSpPr>
      <p:grpSpPr>
        <a:xfrm>
          <a:off x="0" y="0"/>
          <a:ext cx="0" cy="0"/>
          <a:chOff x="0" y="0"/>
          <a:chExt cx="0" cy="0"/>
        </a:xfrm>
      </p:grpSpPr>
      <p:sp>
        <p:nvSpPr>
          <p:cNvPr id="1048" name="Google Shape;1048;p1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VII. </a:t>
            </a:r>
            <a:r>
              <a:rPr lang="en-US" b="1">
                <a:solidFill>
                  <a:srgbClr val="00B050"/>
                </a:solidFill>
              </a:rPr>
              <a:t>Other Duties Imposed by Policy </a:t>
            </a:r>
            <a:endParaRPr b="1">
              <a:solidFill>
                <a:srgbClr val="00B050"/>
              </a:solidFill>
            </a:endParaRPr>
          </a:p>
        </p:txBody>
      </p:sp>
      <p:sp>
        <p:nvSpPr>
          <p:cNvPr id="1049" name="Google Shape;1049;p13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Duties to Publish</a:t>
            </a:r>
            <a:endParaRPr/>
          </a:p>
          <a:p>
            <a:pPr marL="228600" lvl="0" indent="-228600" algn="l" rtl="0">
              <a:lnSpc>
                <a:spcPct val="90000"/>
              </a:lnSpc>
              <a:spcBef>
                <a:spcPts val="1000"/>
              </a:spcBef>
              <a:spcAft>
                <a:spcPts val="0"/>
              </a:spcAft>
              <a:buClr>
                <a:schemeClr val="dk1"/>
              </a:buClr>
              <a:buSzPts val="2800"/>
              <a:buChar char="•"/>
            </a:pPr>
            <a:r>
              <a:rPr lang="en-US"/>
              <a:t>Record Keeping </a:t>
            </a:r>
            <a:endParaRPr/>
          </a:p>
          <a:p>
            <a:pPr marL="228600" lvl="0" indent="-228600" algn="l" rtl="0">
              <a:lnSpc>
                <a:spcPct val="90000"/>
              </a:lnSpc>
              <a:spcBef>
                <a:spcPts val="1000"/>
              </a:spcBef>
              <a:spcAft>
                <a:spcPts val="0"/>
              </a:spcAft>
              <a:buClr>
                <a:schemeClr val="dk1"/>
              </a:buClr>
              <a:buSzPts val="2800"/>
              <a:buChar char="•"/>
            </a:pPr>
            <a:r>
              <a:rPr lang="en-US"/>
              <a:t>Confidentiality</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Shape 1053"/>
        <p:cNvGrpSpPr/>
        <p:nvPr/>
      </p:nvGrpSpPr>
      <p:grpSpPr>
        <a:xfrm>
          <a:off x="0" y="0"/>
          <a:ext cx="0" cy="0"/>
          <a:chOff x="0" y="0"/>
          <a:chExt cx="0" cy="0"/>
        </a:xfrm>
      </p:grpSpPr>
      <p:sp>
        <p:nvSpPr>
          <p:cNvPr id="1054" name="Google Shape;1054;p136"/>
          <p:cNvSpPr txBox="1">
            <a:spLocks noGrp="1"/>
          </p:cNvSpPr>
          <p:nvPr>
            <p:ph type="title"/>
          </p:nvPr>
        </p:nvSpPr>
        <p:spPr>
          <a:xfrm>
            <a:off x="129862" y="0"/>
            <a:ext cx="10515600" cy="60530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a:solidFill>
                  <a:srgbClr val="00B050"/>
                </a:solidFill>
              </a:rPr>
              <a:t>III. F.	</a:t>
            </a:r>
            <a:r>
              <a:rPr lang="en-US" sz="3959" b="1" u="sng">
                <a:solidFill>
                  <a:srgbClr val="00B050"/>
                </a:solidFill>
              </a:rPr>
              <a:t>Disseminating Information and Notice</a:t>
            </a:r>
            <a:r>
              <a:rPr lang="en-US" sz="3959" b="1"/>
              <a:t>.</a:t>
            </a:r>
            <a:endParaRPr sz="3959"/>
          </a:p>
        </p:txBody>
      </p:sp>
      <p:sp>
        <p:nvSpPr>
          <p:cNvPr id="1055" name="Google Shape;1055;p136"/>
          <p:cNvSpPr txBox="1">
            <a:spLocks noGrp="1"/>
          </p:cNvSpPr>
          <p:nvPr>
            <p:ph type="body" idx="1"/>
          </p:nvPr>
        </p:nvSpPr>
        <p:spPr>
          <a:xfrm>
            <a:off x="129862" y="605307"/>
            <a:ext cx="11223938" cy="596291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rgbClr val="00B050"/>
              </a:buClr>
              <a:buSzPts val="1960"/>
              <a:buNone/>
            </a:pPr>
            <a:r>
              <a:rPr lang="en-US" sz="1960" b="1" u="sng">
                <a:solidFill>
                  <a:srgbClr val="00B050"/>
                </a:solidFill>
              </a:rPr>
              <a:t>1.Notice of Title IX Policy</a:t>
            </a:r>
            <a:r>
              <a:rPr lang="en-US" sz="1960" b="1">
                <a:solidFill>
                  <a:srgbClr val="00B050"/>
                </a:solidFill>
              </a:rPr>
              <a:t>. </a:t>
            </a:r>
            <a:r>
              <a:rPr lang="en-US" sz="1960"/>
              <a:t>The District will make this Policy publicly available on the District’s website (OR if the District does not maintain a website, available upon request for inspection by members of the public).</a:t>
            </a:r>
            <a:endParaRPr/>
          </a:p>
          <a:p>
            <a:pPr marL="0" lvl="0" indent="0" algn="l" rtl="0">
              <a:lnSpc>
                <a:spcPct val="70000"/>
              </a:lnSpc>
              <a:spcBef>
                <a:spcPts val="1000"/>
              </a:spcBef>
              <a:spcAft>
                <a:spcPts val="0"/>
              </a:spcAft>
              <a:buClr>
                <a:srgbClr val="00B050"/>
              </a:buClr>
              <a:buSzPts val="1960"/>
              <a:buNone/>
            </a:pPr>
            <a:r>
              <a:rPr lang="en-US" sz="1960" b="1" u="sng">
                <a:solidFill>
                  <a:srgbClr val="00B050"/>
                </a:solidFill>
              </a:rPr>
              <a:t>2.Notice of Title IX Obligations and Coordinator Information</a:t>
            </a:r>
            <a:r>
              <a:rPr lang="en-US" sz="1960" b="1">
                <a:solidFill>
                  <a:srgbClr val="00B050"/>
                </a:solidFill>
              </a:rPr>
              <a:t>. </a:t>
            </a:r>
            <a:r>
              <a:rPr lang="en-US" sz="1960"/>
              <a:t>The District shall include in all student and employee handbooks, and shall make publicly available on the district’s website (OR if the District does not maintain a website, available for inspection to members of the public upon request) the following information:</a:t>
            </a:r>
            <a:endParaRPr/>
          </a:p>
          <a:p>
            <a:pPr marL="0" lvl="0" indent="0" algn="l" rtl="0">
              <a:lnSpc>
                <a:spcPct val="70000"/>
              </a:lnSpc>
              <a:spcBef>
                <a:spcPts val="1000"/>
              </a:spcBef>
              <a:spcAft>
                <a:spcPts val="0"/>
              </a:spcAft>
              <a:buClr>
                <a:schemeClr val="dk1"/>
              </a:buClr>
              <a:buSzPts val="1960"/>
              <a:buNone/>
            </a:pPr>
            <a:r>
              <a:rPr lang="en-US" sz="1960"/>
              <a:t>	a. The District’s policy of non-discrimination on the basis of sex, that it is required by Title IX not 	to discriminate in such a manner, and that such requirement not to discriminate in the education 	program or activity of the District extends to admission and employment (all to be prominently 	displayed on both the website and in publications):</a:t>
            </a:r>
            <a:endParaRPr/>
          </a:p>
          <a:p>
            <a:pPr marL="0" lvl="0" indent="0" algn="l" rtl="0">
              <a:lnSpc>
                <a:spcPct val="70000"/>
              </a:lnSpc>
              <a:spcBef>
                <a:spcPts val="1000"/>
              </a:spcBef>
              <a:spcAft>
                <a:spcPts val="0"/>
              </a:spcAft>
              <a:buClr>
                <a:schemeClr val="dk1"/>
              </a:buClr>
              <a:buSzPts val="1960"/>
              <a:buNone/>
            </a:pPr>
            <a:r>
              <a:rPr lang="en-US" sz="1960"/>
              <a:t>	b. The title, name, office address, email address, and telephone number of the District’s Title IX 	Coordinator (all to be prominently displayed on both the website and in publications); </a:t>
            </a:r>
            <a:endParaRPr/>
          </a:p>
          <a:p>
            <a:pPr marL="0" lvl="0" indent="0" algn="l" rtl="0">
              <a:lnSpc>
                <a:spcPct val="70000"/>
              </a:lnSpc>
              <a:spcBef>
                <a:spcPts val="1000"/>
              </a:spcBef>
              <a:spcAft>
                <a:spcPts val="0"/>
              </a:spcAft>
              <a:buClr>
                <a:schemeClr val="dk1"/>
              </a:buClr>
              <a:buSzPts val="1960"/>
              <a:buNone/>
            </a:pPr>
            <a:r>
              <a:rPr lang="en-US" sz="1960"/>
              <a:t>	c. a statement that Title IX inquiries may be referred to either the District’s Title IX Coordinator or 	to the Assistant Secretary for Civil Rights. </a:t>
            </a:r>
            <a:endParaRPr/>
          </a:p>
          <a:p>
            <a:pPr marL="228600" lvl="0" indent="-228600" algn="l" rtl="0">
              <a:lnSpc>
                <a:spcPct val="70000"/>
              </a:lnSpc>
              <a:spcBef>
                <a:spcPts val="1000"/>
              </a:spcBef>
              <a:spcAft>
                <a:spcPts val="0"/>
              </a:spcAft>
              <a:buClr>
                <a:schemeClr val="dk1"/>
              </a:buClr>
              <a:buSzPts val="1960"/>
              <a:buChar char="•"/>
            </a:pPr>
            <a:r>
              <a:rPr lang="en-US" sz="1960"/>
              <a:t>The same information shall be otherwise provided to students, employees, unions or professional organizations holding collective bargaining or professional agreements with the District, and all persons seeking employment with the District, or seeking to enroll or participate in the District’s educational programs or activities. Those persons shall also be informed of the grievance procedures and process provided for under Section IV. of this Policy, including how to file either a Report of Sexual Harassment or Formal Complaint of Harassment, and the response the District will take in response to such filings.  </a:t>
            </a:r>
            <a:endParaRPr/>
          </a:p>
          <a:p>
            <a:pPr marL="0" lvl="0" indent="0" algn="l" rtl="0">
              <a:lnSpc>
                <a:spcPct val="70000"/>
              </a:lnSpc>
              <a:spcBef>
                <a:spcPts val="1000"/>
              </a:spcBef>
              <a:spcAft>
                <a:spcPts val="0"/>
              </a:spcAft>
              <a:buClr>
                <a:srgbClr val="00B050"/>
              </a:buClr>
              <a:buSzPts val="1960"/>
              <a:buNone/>
            </a:pPr>
            <a:r>
              <a:rPr lang="en-US" sz="1960" b="1" u="sng">
                <a:solidFill>
                  <a:srgbClr val="00B050"/>
                </a:solidFill>
              </a:rPr>
              <a:t>3. Training Materials</a:t>
            </a:r>
            <a:r>
              <a:rPr lang="en-US" sz="1960" b="1">
                <a:solidFill>
                  <a:srgbClr val="00B050"/>
                </a:solidFill>
              </a:rPr>
              <a:t>. </a:t>
            </a:r>
            <a:r>
              <a:rPr lang="en-US" sz="1960"/>
              <a:t>Additionally, the District will make any materials used to train personnel as required under Sec. V. F . publicly available on the District’s website (OR if the District does not maintain a website, available upon request for inspection by members of the public). </a:t>
            </a:r>
            <a:endParaRPr sz="196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en-US" sz="3959"/>
              <a:t>II. “Sexual Harassment” / Which Process Governs?</a:t>
            </a:r>
            <a:br>
              <a:rPr lang="en-US" sz="3959"/>
            </a:br>
            <a:endParaRPr sz="3959"/>
          </a:p>
        </p:txBody>
      </p:sp>
      <p:sp>
        <p:nvSpPr>
          <p:cNvPr id="169" name="Google Shape;16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Which Process Should You Use?</a:t>
            </a:r>
            <a:endParaRPr/>
          </a:p>
          <a:p>
            <a:pPr marL="0" lvl="0" indent="0" algn="l" rtl="0">
              <a:lnSpc>
                <a:spcPct val="90000"/>
              </a:lnSpc>
              <a:spcBef>
                <a:spcPts val="1000"/>
              </a:spcBef>
              <a:spcAft>
                <a:spcPts val="0"/>
              </a:spcAft>
              <a:buClr>
                <a:schemeClr val="dk1"/>
              </a:buClr>
              <a:buSzPts val="2800"/>
              <a:buNone/>
            </a:pPr>
            <a:r>
              <a:rPr lang="en-US"/>
              <a:t>	</a:t>
            </a:r>
            <a:r>
              <a:rPr lang="en-US" b="1">
                <a:solidFill>
                  <a:srgbClr val="00B0F0"/>
                </a:solidFill>
              </a:rPr>
              <a:t>Vermont’s HHB Process</a:t>
            </a:r>
            <a:endParaRPr b="1">
              <a:solidFill>
                <a:srgbClr val="00B0F0"/>
              </a:solidFill>
            </a:endParaRPr>
          </a:p>
          <a:p>
            <a:pPr marL="0" lvl="0" indent="0" algn="l" rtl="0">
              <a:lnSpc>
                <a:spcPct val="90000"/>
              </a:lnSpc>
              <a:spcBef>
                <a:spcPts val="1000"/>
              </a:spcBef>
              <a:spcAft>
                <a:spcPts val="0"/>
              </a:spcAft>
              <a:buClr>
                <a:schemeClr val="dk1"/>
              </a:buClr>
              <a:buSzPts val="2800"/>
              <a:buNone/>
            </a:pPr>
            <a:r>
              <a:rPr lang="en-US" b="1">
                <a:solidFill>
                  <a:srgbClr val="00B0F0"/>
                </a:solidFill>
              </a:rPr>
              <a:t>	Vermont’s Employee Sexual Harassment Process</a:t>
            </a:r>
            <a:endParaRPr b="1">
              <a:solidFill>
                <a:srgbClr val="00B0F0"/>
              </a:solidFill>
            </a:endParaRPr>
          </a:p>
          <a:p>
            <a:pPr marL="0" lvl="0" indent="0" algn="l" rtl="0">
              <a:lnSpc>
                <a:spcPct val="90000"/>
              </a:lnSpc>
              <a:spcBef>
                <a:spcPts val="1000"/>
              </a:spcBef>
              <a:spcAft>
                <a:spcPts val="0"/>
              </a:spcAft>
              <a:buClr>
                <a:schemeClr val="dk1"/>
              </a:buClr>
              <a:buSzPts val="2800"/>
              <a:buNone/>
            </a:pPr>
            <a:r>
              <a:rPr lang="en-US"/>
              <a:t>	</a:t>
            </a:r>
            <a:r>
              <a:rPr lang="en-US" b="1">
                <a:solidFill>
                  <a:srgbClr val="00B050"/>
                </a:solidFill>
              </a:rPr>
              <a:t>Federal Title IX Sexual Harassment Grievance Process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a:t>To determine which process is triggered you first must understand the various definitions of sexual harassment that now exist, under both Vermont and Federal Law.</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0" name="Google Shape;1060;p137"/>
          <p:cNvSpPr txBox="1">
            <a:spLocks noGrp="1"/>
          </p:cNvSpPr>
          <p:nvPr>
            <p:ph type="title"/>
          </p:nvPr>
        </p:nvSpPr>
        <p:spPr>
          <a:xfrm>
            <a:off x="193183" y="167426"/>
            <a:ext cx="11160617" cy="55379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G. </a:t>
            </a:r>
            <a:r>
              <a:rPr lang="en-US" sz="3959" b="1" u="sng">
                <a:solidFill>
                  <a:srgbClr val="00B050"/>
                </a:solidFill>
              </a:rPr>
              <a:t>Record Keeping</a:t>
            </a:r>
            <a:endParaRPr sz="3959">
              <a:solidFill>
                <a:srgbClr val="00B050"/>
              </a:solidFill>
            </a:endParaRPr>
          </a:p>
        </p:txBody>
      </p:sp>
      <p:sp>
        <p:nvSpPr>
          <p:cNvPr id="1061" name="Google Shape;1061;p137"/>
          <p:cNvSpPr txBox="1">
            <a:spLocks noGrp="1"/>
          </p:cNvSpPr>
          <p:nvPr>
            <p:ph type="body" idx="1"/>
          </p:nvPr>
        </p:nvSpPr>
        <p:spPr>
          <a:xfrm>
            <a:off x="193183" y="721218"/>
            <a:ext cx="11771290" cy="5975796"/>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1960"/>
              <a:buNone/>
            </a:pPr>
            <a:r>
              <a:rPr lang="en-US" sz="1960"/>
              <a:t>The District shall maintain for a period of seven years records of </a:t>
            </a:r>
            <a:endParaRPr sz="1679"/>
          </a:p>
          <a:p>
            <a:pPr marL="0" lvl="0" indent="0" algn="l" rtl="0">
              <a:lnSpc>
                <a:spcPct val="70000"/>
              </a:lnSpc>
              <a:spcBef>
                <a:spcPts val="1000"/>
              </a:spcBef>
              <a:spcAft>
                <a:spcPts val="0"/>
              </a:spcAft>
              <a:buClr>
                <a:schemeClr val="dk1"/>
              </a:buClr>
              <a:buSzPts val="1679"/>
              <a:buNone/>
            </a:pPr>
            <a:r>
              <a:rPr lang="en-US" sz="1679" b="1"/>
              <a:t>1. </a:t>
            </a:r>
            <a:r>
              <a:rPr lang="en-US" sz="1960" b="1" u="sng"/>
              <a:t>Sexual Harassment Investigations</a:t>
            </a:r>
            <a:r>
              <a:rPr lang="en-US" sz="1960" b="1"/>
              <a:t>. </a:t>
            </a:r>
            <a:r>
              <a:rPr lang="en-US" sz="1960"/>
              <a:t>The District shall maintain records of any:</a:t>
            </a:r>
            <a:endParaRPr sz="1400"/>
          </a:p>
          <a:p>
            <a:pPr marL="0" lvl="0" indent="0" algn="l" rtl="0">
              <a:lnSpc>
                <a:spcPct val="70000"/>
              </a:lnSpc>
              <a:spcBef>
                <a:spcPts val="1000"/>
              </a:spcBef>
              <a:spcAft>
                <a:spcPts val="0"/>
              </a:spcAft>
              <a:buClr>
                <a:schemeClr val="dk1"/>
              </a:buClr>
              <a:buSzPts val="1960"/>
              <a:buNone/>
            </a:pPr>
            <a:r>
              <a:rPr lang="en-US" sz="1960"/>
              <a:t>	a) determination regarding responsibility;</a:t>
            </a:r>
            <a:endParaRPr sz="1679"/>
          </a:p>
          <a:p>
            <a:pPr marL="0" lvl="0" indent="0" algn="l" rtl="0">
              <a:lnSpc>
                <a:spcPct val="70000"/>
              </a:lnSpc>
              <a:spcBef>
                <a:spcPts val="1000"/>
              </a:spcBef>
              <a:spcAft>
                <a:spcPts val="0"/>
              </a:spcAft>
              <a:buClr>
                <a:schemeClr val="dk1"/>
              </a:buClr>
              <a:buSzPts val="1960"/>
              <a:buNone/>
            </a:pPr>
            <a:r>
              <a:rPr lang="en-US" sz="1960"/>
              <a:t>	b) any disciplinary sanctions imposed on the respondent; </a:t>
            </a:r>
            <a:endParaRPr sz="1679"/>
          </a:p>
          <a:p>
            <a:pPr marL="0" lvl="0" indent="0" algn="l" rtl="0">
              <a:lnSpc>
                <a:spcPct val="70000"/>
              </a:lnSpc>
              <a:spcBef>
                <a:spcPts val="1000"/>
              </a:spcBef>
              <a:spcAft>
                <a:spcPts val="0"/>
              </a:spcAft>
              <a:buClr>
                <a:schemeClr val="dk1"/>
              </a:buClr>
              <a:buSzPts val="1960"/>
              <a:buNone/>
            </a:pPr>
            <a:r>
              <a:rPr lang="en-US" sz="1960"/>
              <a:t>	c) any remedies provided to the complainant designed to restore or preserve equal access to the 	recipient’s education program or activity; and</a:t>
            </a:r>
            <a:endParaRPr sz="1679"/>
          </a:p>
          <a:p>
            <a:pPr marL="0" lvl="0" indent="0" algn="l" rtl="0">
              <a:lnSpc>
                <a:spcPct val="70000"/>
              </a:lnSpc>
              <a:spcBef>
                <a:spcPts val="1000"/>
              </a:spcBef>
              <a:spcAft>
                <a:spcPts val="0"/>
              </a:spcAft>
              <a:buClr>
                <a:schemeClr val="dk1"/>
              </a:buClr>
              <a:buSzPts val="1960"/>
              <a:buNone/>
            </a:pPr>
            <a:r>
              <a:rPr lang="en-US" sz="1960"/>
              <a:t>	d) any appeal and result therefrom.</a:t>
            </a:r>
            <a:endParaRPr sz="1679"/>
          </a:p>
          <a:p>
            <a:pPr marL="0" lvl="0" indent="0" algn="l" rtl="0">
              <a:lnSpc>
                <a:spcPct val="70000"/>
              </a:lnSpc>
              <a:spcBef>
                <a:spcPts val="1000"/>
              </a:spcBef>
              <a:spcAft>
                <a:spcPts val="0"/>
              </a:spcAft>
              <a:buClr>
                <a:schemeClr val="dk1"/>
              </a:buClr>
              <a:buSzPts val="1960"/>
              <a:buNone/>
            </a:pPr>
            <a:r>
              <a:rPr lang="en-US" sz="1960"/>
              <a:t>2.      </a:t>
            </a:r>
            <a:r>
              <a:rPr lang="en-US" sz="1960" b="1" u="sng"/>
              <a:t>Any informal resolution and the result therefrom.</a:t>
            </a:r>
            <a:endParaRPr sz="1400"/>
          </a:p>
          <a:p>
            <a:pPr marL="514350" lvl="0" indent="-514350" algn="l" rtl="0">
              <a:lnSpc>
                <a:spcPct val="70000"/>
              </a:lnSpc>
              <a:spcBef>
                <a:spcPts val="1000"/>
              </a:spcBef>
              <a:spcAft>
                <a:spcPts val="0"/>
              </a:spcAft>
              <a:buClr>
                <a:schemeClr val="dk1"/>
              </a:buClr>
              <a:buSzPts val="1960"/>
              <a:buAutoNum type="arabicPeriod" startAt="3"/>
            </a:pPr>
            <a:r>
              <a:rPr lang="en-US" sz="1960" b="1" u="sng"/>
              <a:t>All materials used to train Title IX Coordinators, investigators, decision-makers, and any person who facilitates an informal resolution process.</a:t>
            </a:r>
            <a:r>
              <a:rPr lang="en-US" sz="1960" b="1"/>
              <a:t> </a:t>
            </a:r>
            <a:endParaRPr sz="1400"/>
          </a:p>
          <a:p>
            <a:pPr marL="514350" lvl="0" indent="-514350" algn="l" rtl="0">
              <a:lnSpc>
                <a:spcPct val="70000"/>
              </a:lnSpc>
              <a:spcBef>
                <a:spcPts val="1000"/>
              </a:spcBef>
              <a:spcAft>
                <a:spcPts val="0"/>
              </a:spcAft>
              <a:buClr>
                <a:schemeClr val="dk1"/>
              </a:buClr>
              <a:buSzPts val="1960"/>
              <a:buAutoNum type="arabicPeriod" startAt="3"/>
            </a:pPr>
            <a:r>
              <a:rPr lang="en-US" sz="1960" b="1" u="sng"/>
              <a:t>For each response required of the District by this Policy to Actual Knowledge of Sexual Harassment, the District must create and maintain for a period of seven years the following:</a:t>
            </a:r>
            <a:endParaRPr sz="1400"/>
          </a:p>
          <a:p>
            <a:pPr marL="0" lvl="0" indent="0" algn="l" rtl="0">
              <a:lnSpc>
                <a:spcPct val="70000"/>
              </a:lnSpc>
              <a:spcBef>
                <a:spcPts val="1000"/>
              </a:spcBef>
              <a:spcAft>
                <a:spcPts val="0"/>
              </a:spcAft>
              <a:buClr>
                <a:schemeClr val="dk1"/>
              </a:buClr>
              <a:buSzPts val="1960"/>
              <a:buNone/>
            </a:pPr>
            <a:r>
              <a:rPr lang="en-US" sz="1960"/>
              <a:t>Records of any actions, including any supportive measures, taken in response to a Report of Sexual Harassment or Formal Complaint of Harassment. In each instance the District must document the basis for its conclusion that its response was not deliberately indifferent, and document that it has taken measures designed to restore or preserve equal access to the District’s educational program or activity.  </a:t>
            </a:r>
            <a:endParaRPr sz="1960"/>
          </a:p>
          <a:p>
            <a:pPr marL="0" lvl="0" indent="0" algn="l" rtl="0">
              <a:lnSpc>
                <a:spcPct val="70000"/>
              </a:lnSpc>
              <a:spcBef>
                <a:spcPts val="1000"/>
              </a:spcBef>
              <a:spcAft>
                <a:spcPts val="0"/>
              </a:spcAft>
              <a:buClr>
                <a:schemeClr val="dk1"/>
              </a:buClr>
              <a:buSzPts val="1960"/>
              <a:buNone/>
            </a:pPr>
            <a:r>
              <a:rPr lang="en-US" sz="1960"/>
              <a:t>Where a District does not provide a Complainant with supportive measures, then the District must document the reasons why such a response was not clearly unreasonable in light of the known circumstances.  </a:t>
            </a:r>
            <a:endParaRPr sz="1960"/>
          </a:p>
          <a:p>
            <a:pPr marL="0" lvl="0" indent="0" algn="l" rtl="0">
              <a:lnSpc>
                <a:spcPct val="70000"/>
              </a:lnSpc>
              <a:spcBef>
                <a:spcPts val="1000"/>
              </a:spcBef>
              <a:spcAft>
                <a:spcPts val="0"/>
              </a:spcAft>
              <a:buClr>
                <a:schemeClr val="dk1"/>
              </a:buClr>
              <a:buSzPts val="1960"/>
              <a:buNone/>
            </a:pPr>
            <a:r>
              <a:rPr lang="en-US" sz="1960"/>
              <a:t>The documentation of certain bases or measures does not limit the District in the future from providing additional explanations or detailing additional measures taken. </a:t>
            </a:r>
            <a:endParaRPr sz="1679"/>
          </a:p>
          <a:p>
            <a:pPr marL="228600" lvl="0" indent="-104140" algn="l" rtl="0">
              <a:lnSpc>
                <a:spcPct val="70000"/>
              </a:lnSpc>
              <a:spcBef>
                <a:spcPts val="1000"/>
              </a:spcBef>
              <a:spcAft>
                <a:spcPts val="0"/>
              </a:spcAft>
              <a:buClr>
                <a:schemeClr val="dk1"/>
              </a:buClr>
              <a:buSzPts val="1960"/>
              <a:buNone/>
            </a:pPr>
            <a:endParaRPr sz="196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Shape 1065"/>
        <p:cNvGrpSpPr/>
        <p:nvPr/>
      </p:nvGrpSpPr>
      <p:grpSpPr>
        <a:xfrm>
          <a:off x="0" y="0"/>
          <a:ext cx="0" cy="0"/>
          <a:chOff x="0" y="0"/>
          <a:chExt cx="0" cy="0"/>
        </a:xfrm>
      </p:grpSpPr>
      <p:sp>
        <p:nvSpPr>
          <p:cNvPr id="1066" name="Google Shape;1066;p1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a:solidFill>
                  <a:srgbClr val="00B050"/>
                </a:solidFill>
              </a:rPr>
              <a:t>III. H. </a:t>
            </a:r>
            <a:r>
              <a:rPr lang="en-US" b="1">
                <a:solidFill>
                  <a:srgbClr val="00B050"/>
                </a:solidFill>
              </a:rPr>
              <a:t>CONFIDENTIALITY</a:t>
            </a:r>
            <a:endParaRPr>
              <a:solidFill>
                <a:srgbClr val="00B050"/>
              </a:solidFill>
            </a:endParaRPr>
          </a:p>
        </p:txBody>
      </p:sp>
      <p:sp>
        <p:nvSpPr>
          <p:cNvPr id="1067" name="Google Shape;1067;p13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a:t>The District must keep confidential the identity of any individual who has made a Report of Sexual Harassment or Formal Complaint of Sexual Harassment under this Policy, any Complainant, Respondent, and any witness, except either:</a:t>
            </a:r>
            <a:endParaRPr/>
          </a:p>
          <a:p>
            <a:pPr marL="0" lvl="0" indent="0" algn="l" rtl="0">
              <a:lnSpc>
                <a:spcPct val="70000"/>
              </a:lnSpc>
              <a:spcBef>
                <a:spcPts val="1000"/>
              </a:spcBef>
              <a:spcAft>
                <a:spcPts val="0"/>
              </a:spcAft>
              <a:buClr>
                <a:schemeClr val="dk1"/>
              </a:buClr>
              <a:buSzPts val="2380"/>
              <a:buNone/>
            </a:pPr>
            <a:r>
              <a:rPr lang="en-US" sz="2380"/>
              <a:t>1. </a:t>
            </a:r>
            <a:r>
              <a:rPr lang="en-US" sz="2380" u="sng"/>
              <a:t>As may be permitted by the FERPA statute</a:t>
            </a:r>
            <a:r>
              <a:rPr lang="en-US" sz="2380"/>
              <a:t>, 20 U.S.C. 1232g, or FERPA regulations, 34 C.F.R. part 	99;</a:t>
            </a:r>
            <a:endParaRPr/>
          </a:p>
          <a:p>
            <a:pPr marL="0" lvl="0" indent="0" algn="l" rtl="0">
              <a:lnSpc>
                <a:spcPct val="70000"/>
              </a:lnSpc>
              <a:spcBef>
                <a:spcPts val="1000"/>
              </a:spcBef>
              <a:spcAft>
                <a:spcPts val="0"/>
              </a:spcAft>
              <a:buClr>
                <a:schemeClr val="dk1"/>
              </a:buClr>
              <a:buSzPts val="2380"/>
              <a:buNone/>
            </a:pPr>
            <a:r>
              <a:rPr lang="en-US" sz="2380"/>
              <a:t>2. Or as required by law, such as reports to DCF, law enforcement or the Agency of Education as set forth in Section III.E above;</a:t>
            </a:r>
            <a:endParaRPr/>
          </a:p>
          <a:p>
            <a:pPr marL="0" lvl="0" indent="0" algn="l" rtl="0">
              <a:lnSpc>
                <a:spcPct val="70000"/>
              </a:lnSpc>
              <a:spcBef>
                <a:spcPts val="1000"/>
              </a:spcBef>
              <a:spcAft>
                <a:spcPts val="0"/>
              </a:spcAft>
              <a:buClr>
                <a:schemeClr val="dk1"/>
              </a:buClr>
              <a:buSzPts val="2380"/>
              <a:buNone/>
            </a:pPr>
            <a:r>
              <a:rPr lang="en-US" sz="2380">
                <a:solidFill>
                  <a:srgbClr val="FF00FF"/>
                </a:solidFill>
              </a:rPr>
              <a:t>3. Or to carry out the purposes of 34 C.F.R. part 106, including the conduct of any investigation, hearing or judicial proceeding arising thereunder, as set forth in this policy (Section IV.C.2, IV.E.7,8, and 10, IV.F.5., IV.G.3., and IV.H.7  .);</a:t>
            </a:r>
            <a:endParaRPr>
              <a:solidFill>
                <a:srgbClr val="FF00FF"/>
              </a:solidFill>
            </a:endParaRPr>
          </a:p>
          <a:p>
            <a:pPr marL="0" lvl="0" indent="0" algn="l" rtl="0">
              <a:lnSpc>
                <a:spcPct val="70000"/>
              </a:lnSpc>
              <a:spcBef>
                <a:spcPts val="1000"/>
              </a:spcBef>
              <a:spcAft>
                <a:spcPts val="0"/>
              </a:spcAft>
              <a:buClr>
                <a:schemeClr val="dk1"/>
              </a:buClr>
              <a:buSzPts val="2380"/>
              <a:buNone/>
            </a:pPr>
            <a:r>
              <a:rPr lang="en-US" sz="2380"/>
              <a:t>4. Where maintaining confidentiality with respect to supportive measures offered to the Complainant or Respondent would impair the ability of the school district to provide the supportive measures.</a:t>
            </a:r>
            <a:endParaRPr sz="238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Sexual Harassment of Students (by Staff or Students) under Vermont Law:</a:t>
            </a:r>
            <a:endParaRPr b="1">
              <a:solidFill>
                <a:srgbClr val="00B0F0"/>
              </a:solidFill>
            </a:endParaRPr>
          </a:p>
        </p:txBody>
      </p:sp>
      <p:sp>
        <p:nvSpPr>
          <p:cNvPr id="175" name="Google Shape;175;p16"/>
          <p:cNvSpPr txBox="1">
            <a:spLocks noGrp="1"/>
          </p:cNvSpPr>
          <p:nvPr>
            <p:ph type="body" idx="1"/>
          </p:nvPr>
        </p:nvSpPr>
        <p:spPr>
          <a:xfrm>
            <a:off x="173421" y="1690687"/>
            <a:ext cx="11180379" cy="4838901"/>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a:t>Is defined as</a:t>
            </a:r>
            <a:endParaRPr/>
          </a:p>
          <a:p>
            <a:pPr marL="0" lvl="0" indent="0" algn="l" rtl="0">
              <a:lnSpc>
                <a:spcPct val="70000"/>
              </a:lnSpc>
              <a:spcBef>
                <a:spcPts val="1000"/>
              </a:spcBef>
              <a:spcAft>
                <a:spcPts val="0"/>
              </a:spcAft>
              <a:buClr>
                <a:schemeClr val="dk1"/>
              </a:buClr>
              <a:buSzPts val="2380"/>
              <a:buNone/>
            </a:pPr>
            <a:r>
              <a:rPr lang="en-US" sz="2380"/>
              <a:t>“…unwelcome conduct of a sexual nature, that includes </a:t>
            </a:r>
            <a:r>
              <a:rPr lang="en-US" sz="2380" b="1"/>
              <a:t>sexual violence/sexual assault</a:t>
            </a:r>
            <a:r>
              <a:rPr lang="en-US" sz="2380"/>
              <a:t>, sexual advances, requests for sexual favors, and other verbal, written visual or physical conduct of a sexual nature, and includes situations when one or both of the following occur:</a:t>
            </a:r>
            <a:endParaRPr/>
          </a:p>
          <a:p>
            <a:pPr marL="0" lvl="0" indent="0" algn="l" rtl="0">
              <a:lnSpc>
                <a:spcPct val="70000"/>
              </a:lnSpc>
              <a:spcBef>
                <a:spcPts val="1000"/>
              </a:spcBef>
              <a:spcAft>
                <a:spcPts val="0"/>
              </a:spcAft>
              <a:buClr>
                <a:schemeClr val="dk1"/>
              </a:buClr>
              <a:buSzPts val="2380"/>
              <a:buNone/>
            </a:pPr>
            <a:r>
              <a:rPr lang="en-US" sz="2380"/>
              <a:t>i. Submission to that conduct is made either explicitly or implicitly a term or condition of a student’s education, academic status, or progress; or</a:t>
            </a:r>
            <a:endParaRPr/>
          </a:p>
          <a:p>
            <a:pPr marL="0" lvl="0" indent="0" algn="l" rtl="0">
              <a:lnSpc>
                <a:spcPct val="70000"/>
              </a:lnSpc>
              <a:spcBef>
                <a:spcPts val="1000"/>
              </a:spcBef>
              <a:spcAft>
                <a:spcPts val="0"/>
              </a:spcAft>
              <a:buClr>
                <a:schemeClr val="dk1"/>
              </a:buClr>
              <a:buSzPts val="2380"/>
              <a:buNone/>
            </a:pPr>
            <a:r>
              <a:rPr lang="en-US" sz="2380"/>
              <a:t>ii.Submission to or rejection of such conduct by a student is used as a component of the basis for decisions affecting that student. </a:t>
            </a:r>
            <a:endParaRPr/>
          </a:p>
          <a:p>
            <a:pPr marL="0" lvl="0" indent="0" algn="l" rtl="0">
              <a:lnSpc>
                <a:spcPct val="70000"/>
              </a:lnSpc>
              <a:spcBef>
                <a:spcPts val="1000"/>
              </a:spcBef>
              <a:spcAft>
                <a:spcPts val="0"/>
              </a:spcAft>
              <a:buClr>
                <a:schemeClr val="dk1"/>
              </a:buClr>
              <a:buSzPts val="2380"/>
              <a:buNone/>
            </a:pPr>
            <a:r>
              <a:rPr lang="en-US" sz="2380" i="1"/>
              <a:t>Sexual harassment may ALSO include </a:t>
            </a:r>
            <a:r>
              <a:rPr lang="en-US" sz="2380" i="1" u="sng"/>
              <a:t>student-on-student</a:t>
            </a:r>
            <a:r>
              <a:rPr lang="en-US" sz="2380" i="1"/>
              <a:t> conduct or conduct of a </a:t>
            </a:r>
            <a:r>
              <a:rPr lang="en-US" sz="2380" i="1" u="sng"/>
              <a:t>non-employee third party </a:t>
            </a:r>
            <a:r>
              <a:rPr lang="en-US" sz="2380" i="1"/>
              <a:t>that creates a hostile environment. A hostile environment exists where the harassing conduct is severe, persistent or pervasive so as to </a:t>
            </a:r>
            <a:r>
              <a:rPr lang="en-US" sz="2380" i="1" u="sng"/>
              <a:t>deny or limit the student’s ability to participate in or benefit from the educational program on the basis of sex.</a:t>
            </a:r>
            <a:endParaRPr/>
          </a:p>
          <a:p>
            <a:pPr marL="0" lvl="0" indent="0" algn="l" rtl="0">
              <a:lnSpc>
                <a:spcPct val="70000"/>
              </a:lnSpc>
              <a:spcBef>
                <a:spcPts val="1000"/>
              </a:spcBef>
              <a:spcAft>
                <a:spcPts val="0"/>
              </a:spcAft>
              <a:buClr>
                <a:schemeClr val="dk1"/>
              </a:buClr>
              <a:buSzPts val="2380"/>
              <a:buNone/>
            </a:pPr>
            <a:r>
              <a:rPr lang="en-US" sz="2380"/>
              <a:t>AOE 2015 Model Policy Part IV.G(1).(Definitions).</a:t>
            </a:r>
            <a:endParaRPr/>
          </a:p>
          <a:p>
            <a:pPr marL="228600" lvl="0" indent="-77470" algn="l" rtl="0">
              <a:lnSpc>
                <a:spcPct val="70000"/>
              </a:lnSpc>
              <a:spcBef>
                <a:spcPts val="1000"/>
              </a:spcBef>
              <a:spcAft>
                <a:spcPts val="0"/>
              </a:spcAft>
              <a:buClr>
                <a:schemeClr val="dk1"/>
              </a:buClr>
              <a:buSzPts val="2380"/>
              <a:buNone/>
            </a:pPr>
            <a:endParaRPr sz="238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7"/>
          <p:cNvSpPr txBox="1">
            <a:spLocks noGrp="1"/>
          </p:cNvSpPr>
          <p:nvPr>
            <p:ph type="title" idx="4294967295"/>
          </p:nvPr>
        </p:nvSpPr>
        <p:spPr>
          <a:xfrm>
            <a:off x="0" y="365126"/>
            <a:ext cx="10515600" cy="61553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a:t>HYPO 1: “Back to the Future” Lorraine &amp; Biff </a:t>
            </a:r>
            <a:endParaRPr sz="3959"/>
          </a:p>
        </p:txBody>
      </p:sp>
      <p:sp>
        <p:nvSpPr>
          <p:cNvPr id="181" name="Google Shape;181;p17"/>
          <p:cNvSpPr/>
          <p:nvPr/>
        </p:nvSpPr>
        <p:spPr>
          <a:xfrm>
            <a:off x="463826" y="-240606"/>
            <a:ext cx="4916557" cy="5632311"/>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 </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A SCENE FROM THE SCHOOL CAFETERIA:</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Biff: You want it, you know you want it, and you know you want me to give it to</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you.</a:t>
            </a:r>
            <a:br>
              <a:rPr lang="en-US" sz="1800" b="0" i="0" u="none" strike="noStrike" cap="none">
                <a:solidFill>
                  <a:srgbClr val="000000"/>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Times New Roman"/>
              <a:buNone/>
            </a:pPr>
            <a:r>
              <a:rPr lang="en-US" sz="1800" b="0" i="0" u="none" strike="noStrike" cap="none">
                <a:solidFill>
                  <a:srgbClr val="000000"/>
                </a:solidFill>
                <a:latin typeface="Times New Roman"/>
                <a:ea typeface="Times New Roman"/>
                <a:cs typeface="Times New Roman"/>
                <a:sym typeface="Times New Roman"/>
              </a:rPr>
              <a:t>  </a:t>
            </a: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Lorraine: You shut your filthy mouth, I'm not that kind of girl!</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Biff: Well maybe you are and you just don't know it yet.</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Lorraine: Get your meat hooks off of me!</a:t>
            </a:r>
            <a:endParaRPr sz="1800" b="0" i="0" u="none" strike="noStrike" cap="none">
              <a:solidFill>
                <a:srgbClr val="000000"/>
              </a:solidFill>
              <a:latin typeface="Times New Roman"/>
              <a:ea typeface="Times New Roman"/>
              <a:cs typeface="Times New Roman"/>
              <a:sym typeface="Times New Roman"/>
            </a:endParaRPr>
          </a:p>
        </p:txBody>
      </p:sp>
      <p:pic>
        <p:nvPicPr>
          <p:cNvPr id="182" name="Google Shape;182;p17" descr="metogiveit.jpg"/>
          <p:cNvPicPr preferRelativeResize="0"/>
          <p:nvPr/>
        </p:nvPicPr>
        <p:blipFill rotWithShape="1">
          <a:blip r:embed="rId3">
            <a:alphaModFix/>
          </a:blip>
          <a:srcRect/>
          <a:stretch/>
        </p:blipFill>
        <p:spPr>
          <a:xfrm>
            <a:off x="5611454" y="1229318"/>
            <a:ext cx="5374598" cy="2945117"/>
          </a:xfrm>
          <a:prstGeom prst="rect">
            <a:avLst/>
          </a:prstGeom>
          <a:noFill/>
          <a:ln>
            <a:noFill/>
          </a:ln>
        </p:spPr>
      </p:pic>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Sexual Harassment of Students (by Staff or Students) under Vermont Law:</a:t>
            </a:r>
            <a:endParaRPr/>
          </a:p>
        </p:txBody>
      </p:sp>
      <p:sp>
        <p:nvSpPr>
          <p:cNvPr id="188" name="Google Shape;188;p18"/>
          <p:cNvSpPr txBox="1">
            <a:spLocks noGrp="1"/>
          </p:cNvSpPr>
          <p:nvPr>
            <p:ph type="body" idx="1"/>
          </p:nvPr>
        </p:nvSpPr>
        <p:spPr>
          <a:xfrm>
            <a:off x="173421" y="1690687"/>
            <a:ext cx="11180379" cy="4838901"/>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a:t>Is defined as</a:t>
            </a:r>
            <a:endParaRPr/>
          </a:p>
          <a:p>
            <a:pPr marL="0" lvl="0" indent="0" algn="l" rtl="0">
              <a:lnSpc>
                <a:spcPct val="70000"/>
              </a:lnSpc>
              <a:spcBef>
                <a:spcPts val="1000"/>
              </a:spcBef>
              <a:spcAft>
                <a:spcPts val="0"/>
              </a:spcAft>
              <a:buClr>
                <a:schemeClr val="dk1"/>
              </a:buClr>
              <a:buSzPts val="2380"/>
              <a:buNone/>
            </a:pPr>
            <a:r>
              <a:rPr lang="en-US" sz="2380"/>
              <a:t>“…unwelcome conduct of a sexual nature, that includes </a:t>
            </a:r>
            <a:r>
              <a:rPr lang="en-US" sz="2380" b="1"/>
              <a:t>sexual violence/sexual assault</a:t>
            </a:r>
            <a:r>
              <a:rPr lang="en-US" sz="2380"/>
              <a:t>, sexual advances, requests for sexual favors, and other verbal, written visual or physical conduct of a sexual nature, and includes situations when one or both of the following occur:</a:t>
            </a:r>
            <a:endParaRPr/>
          </a:p>
          <a:p>
            <a:pPr marL="0" lvl="0" indent="0" algn="l" rtl="0">
              <a:lnSpc>
                <a:spcPct val="70000"/>
              </a:lnSpc>
              <a:spcBef>
                <a:spcPts val="1000"/>
              </a:spcBef>
              <a:spcAft>
                <a:spcPts val="0"/>
              </a:spcAft>
              <a:buClr>
                <a:schemeClr val="dk1"/>
              </a:buClr>
              <a:buSzPts val="2380"/>
              <a:buNone/>
            </a:pPr>
            <a:r>
              <a:rPr lang="en-US" sz="2380"/>
              <a:t>i. Submission to that conduct is made either explicitly or implicitly a term or condition of a student’s education, academic status, or progress; or</a:t>
            </a:r>
            <a:endParaRPr/>
          </a:p>
          <a:p>
            <a:pPr marL="0" lvl="0" indent="0" algn="l" rtl="0">
              <a:lnSpc>
                <a:spcPct val="70000"/>
              </a:lnSpc>
              <a:spcBef>
                <a:spcPts val="1000"/>
              </a:spcBef>
              <a:spcAft>
                <a:spcPts val="0"/>
              </a:spcAft>
              <a:buClr>
                <a:schemeClr val="dk1"/>
              </a:buClr>
              <a:buSzPts val="2380"/>
              <a:buNone/>
            </a:pPr>
            <a:r>
              <a:rPr lang="en-US" sz="2380"/>
              <a:t>ii.Submission to or rejection of such conduct by a student is used as a component of the basis for decisions affecting that student. </a:t>
            </a:r>
            <a:endParaRPr/>
          </a:p>
          <a:p>
            <a:pPr marL="0" lvl="0" indent="0" algn="l" rtl="0">
              <a:lnSpc>
                <a:spcPct val="70000"/>
              </a:lnSpc>
              <a:spcBef>
                <a:spcPts val="1000"/>
              </a:spcBef>
              <a:spcAft>
                <a:spcPts val="0"/>
              </a:spcAft>
              <a:buClr>
                <a:schemeClr val="dk1"/>
              </a:buClr>
              <a:buSzPts val="2380"/>
              <a:buNone/>
            </a:pPr>
            <a:r>
              <a:rPr lang="en-US" sz="2380" i="1"/>
              <a:t>Sexual harassment may ALSO include </a:t>
            </a:r>
            <a:r>
              <a:rPr lang="en-US" sz="2380" i="1" u="sng"/>
              <a:t>student-on-student</a:t>
            </a:r>
            <a:r>
              <a:rPr lang="en-US" sz="2380" i="1"/>
              <a:t> conduct or conduct of a </a:t>
            </a:r>
            <a:r>
              <a:rPr lang="en-US" sz="2380" i="1" u="sng"/>
              <a:t>non-employee third party </a:t>
            </a:r>
            <a:r>
              <a:rPr lang="en-US" sz="2380" i="1"/>
              <a:t>that creates a hostile environment. A hostile environment exists where the harassing conduct is severe, persistent or pervasive so as to </a:t>
            </a:r>
            <a:r>
              <a:rPr lang="en-US" sz="2380" i="1" u="sng"/>
              <a:t>deny or limit the student’s ability to participate in or benefit from the educational program on the basis of sex.</a:t>
            </a:r>
            <a:endParaRPr/>
          </a:p>
          <a:p>
            <a:pPr marL="0" lvl="0" indent="0" algn="l" rtl="0">
              <a:lnSpc>
                <a:spcPct val="70000"/>
              </a:lnSpc>
              <a:spcBef>
                <a:spcPts val="1000"/>
              </a:spcBef>
              <a:spcAft>
                <a:spcPts val="0"/>
              </a:spcAft>
              <a:buClr>
                <a:schemeClr val="dk1"/>
              </a:buClr>
              <a:buSzPts val="2380"/>
              <a:buNone/>
            </a:pPr>
            <a:r>
              <a:rPr lang="en-US" sz="2380"/>
              <a:t>AOE 2015 Model Policy Part IV.G(1).(Definitions).</a:t>
            </a:r>
            <a:endParaRPr/>
          </a:p>
          <a:p>
            <a:pPr marL="228600" lvl="0" indent="-77470" algn="l" rtl="0">
              <a:lnSpc>
                <a:spcPct val="70000"/>
              </a:lnSpc>
              <a:spcBef>
                <a:spcPts val="1000"/>
              </a:spcBef>
              <a:spcAft>
                <a:spcPts val="0"/>
              </a:spcAft>
              <a:buClr>
                <a:schemeClr val="dk1"/>
              </a:buClr>
              <a:buSzPts val="2380"/>
              <a:buNone/>
            </a:pPr>
            <a:endParaRPr sz="238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9"/>
          <p:cNvSpPr txBox="1">
            <a:spLocks noGrp="1"/>
          </p:cNvSpPr>
          <p:nvPr>
            <p:ph type="title"/>
          </p:nvPr>
        </p:nvSpPr>
        <p:spPr>
          <a:xfrm>
            <a:off x="1341120" y="438912"/>
            <a:ext cx="9509760" cy="66495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en-US" sz="3959"/>
              <a:t>Sexual Harassment :Slide 1</a:t>
            </a:r>
            <a:endParaRPr sz="3959"/>
          </a:p>
        </p:txBody>
      </p:sp>
      <p:sp>
        <p:nvSpPr>
          <p:cNvPr id="194" name="Google Shape;194;p19"/>
          <p:cNvSpPr txBox="1">
            <a:spLocks noGrp="1"/>
          </p:cNvSpPr>
          <p:nvPr>
            <p:ph type="body" idx="1"/>
          </p:nvPr>
        </p:nvSpPr>
        <p:spPr>
          <a:xfrm>
            <a:off x="1810803" y="1254014"/>
            <a:ext cx="9780975" cy="4731649"/>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rgbClr val="FF0000"/>
              </a:buClr>
              <a:buSzPts val="2170"/>
              <a:buNone/>
            </a:pPr>
            <a:r>
              <a:rPr lang="en-US" sz="2170">
                <a:solidFill>
                  <a:srgbClr val="FF0000"/>
                </a:solidFill>
              </a:rPr>
              <a:t>What does the evidence show – more likely than not – as to whether accused (BIFF) engaged in</a:t>
            </a:r>
            <a:endParaRPr sz="2170"/>
          </a:p>
          <a:p>
            <a:pPr marL="457200" lvl="0" indent="-457200" algn="l" rtl="0">
              <a:lnSpc>
                <a:spcPct val="70000"/>
              </a:lnSpc>
              <a:spcBef>
                <a:spcPts val="1000"/>
              </a:spcBef>
              <a:spcAft>
                <a:spcPts val="0"/>
              </a:spcAft>
              <a:buClr>
                <a:schemeClr val="dk1"/>
              </a:buClr>
              <a:buSzPts val="2170"/>
              <a:buAutoNum type="arabicParenBoth"/>
            </a:pPr>
            <a:r>
              <a:rPr lang="en-US" sz="2170"/>
              <a:t>… unwelcome conduct of a sexual nature, that includes sexual violence/sexual assault, sexual advances, requests for sexual favors, and other verbal, written visual or physical conduct of a sexual nature, (YES/NO)</a:t>
            </a:r>
            <a:endParaRPr/>
          </a:p>
          <a:p>
            <a:pPr marL="0" lvl="0" indent="0" algn="l" rtl="0">
              <a:lnSpc>
                <a:spcPct val="70000"/>
              </a:lnSpc>
              <a:spcBef>
                <a:spcPts val="1000"/>
              </a:spcBef>
              <a:spcAft>
                <a:spcPts val="0"/>
              </a:spcAft>
              <a:buClr>
                <a:schemeClr val="dk1"/>
              </a:buClr>
              <a:buSzPts val="2170"/>
              <a:buNone/>
            </a:pPr>
            <a:r>
              <a:rPr lang="en-US" sz="2170"/>
              <a:t>And includes situations when one or both of the following occur:</a:t>
            </a:r>
            <a:endParaRPr/>
          </a:p>
          <a:p>
            <a:pPr marL="0" lvl="0" indent="0" algn="l" rtl="0">
              <a:lnSpc>
                <a:spcPct val="70000"/>
              </a:lnSpc>
              <a:spcBef>
                <a:spcPts val="1000"/>
              </a:spcBef>
              <a:spcAft>
                <a:spcPts val="0"/>
              </a:spcAft>
              <a:buClr>
                <a:schemeClr val="dk1"/>
              </a:buClr>
              <a:buSzPts val="2170"/>
              <a:buNone/>
            </a:pPr>
            <a:r>
              <a:rPr lang="en-US" sz="2170"/>
              <a:t>a)Submission to that conduct is made either explicitly or implicitly a term or condition of a student’s education, academic status, or progress; </a:t>
            </a:r>
            <a:r>
              <a:rPr lang="en-US" sz="2170">
                <a:solidFill>
                  <a:srgbClr val="FF0000"/>
                </a:solidFill>
              </a:rPr>
              <a:t>YES/NO(IF yes, explain_____)</a:t>
            </a:r>
            <a:endParaRPr/>
          </a:p>
          <a:p>
            <a:pPr marL="0" lvl="0" indent="0" algn="l" rtl="0">
              <a:lnSpc>
                <a:spcPct val="70000"/>
              </a:lnSpc>
              <a:spcBef>
                <a:spcPts val="1000"/>
              </a:spcBef>
              <a:spcAft>
                <a:spcPts val="0"/>
              </a:spcAft>
              <a:buClr>
                <a:schemeClr val="dk1"/>
              </a:buClr>
              <a:buSzPts val="2170"/>
              <a:buNone/>
            </a:pPr>
            <a:r>
              <a:rPr lang="en-US" sz="2170"/>
              <a:t>OR</a:t>
            </a:r>
            <a:endParaRPr sz="2170"/>
          </a:p>
          <a:p>
            <a:pPr marL="0" lvl="0" indent="0" algn="l" rtl="0">
              <a:lnSpc>
                <a:spcPct val="70000"/>
              </a:lnSpc>
              <a:spcBef>
                <a:spcPts val="1000"/>
              </a:spcBef>
              <a:spcAft>
                <a:spcPts val="0"/>
              </a:spcAft>
              <a:buClr>
                <a:schemeClr val="dk1"/>
              </a:buClr>
              <a:buSzPts val="2170"/>
              <a:buNone/>
            </a:pPr>
            <a:r>
              <a:rPr lang="en-US" sz="2170"/>
              <a:t>b) Submission to or rejection of such conduct by a student is used as a component of the basis for decisions affecting that student. </a:t>
            </a:r>
            <a:r>
              <a:rPr lang="en-US" sz="2170">
                <a:solidFill>
                  <a:srgbClr val="FF0000"/>
                </a:solidFill>
              </a:rPr>
              <a:t>YES/NO(IF yes, explain_____)</a:t>
            </a:r>
            <a:endParaRPr/>
          </a:p>
          <a:p>
            <a:pPr marL="0" lvl="0" indent="0" algn="l" rtl="0">
              <a:lnSpc>
                <a:spcPct val="70000"/>
              </a:lnSpc>
              <a:spcBef>
                <a:spcPts val="1000"/>
              </a:spcBef>
              <a:spcAft>
                <a:spcPts val="0"/>
              </a:spcAft>
              <a:buClr>
                <a:schemeClr val="dk1"/>
              </a:buClr>
              <a:buSzPts val="2170"/>
              <a:buNone/>
            </a:pPr>
            <a:r>
              <a:rPr lang="en-US" sz="2170" b="1"/>
              <a:t>IF YOU ANSWER YES TO both 1 and either 1 A OR 1B: It is sexual harassment.</a:t>
            </a:r>
            <a:endParaRPr/>
          </a:p>
          <a:p>
            <a:pPr marL="0" lvl="0" indent="0" algn="l" rtl="0">
              <a:lnSpc>
                <a:spcPct val="70000"/>
              </a:lnSpc>
              <a:spcBef>
                <a:spcPts val="1000"/>
              </a:spcBef>
              <a:spcAft>
                <a:spcPts val="0"/>
              </a:spcAft>
              <a:buClr>
                <a:schemeClr val="dk1"/>
              </a:buClr>
              <a:buSzPts val="2170"/>
              <a:buNone/>
            </a:pPr>
            <a:r>
              <a:rPr lang="en-US" sz="2170" b="1"/>
              <a:t>IF YOU ANSWER yes to 1, but NO to both 1a and 1b, STILL PROCEED to Question 2 (next slide).</a:t>
            </a:r>
            <a:endParaRPr sz="2170" b="1"/>
          </a:p>
        </p:txBody>
      </p:sp>
      <p:sp>
        <p:nvSpPr>
          <p:cNvPr id="195" name="Google Shape;195;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August 31, 2020: (9:00 - 2:30 p.m.)</a:t>
            </a:r>
            <a:endParaRPr/>
          </a:p>
        </p:txBody>
      </p:sp>
      <p:sp>
        <p:nvSpPr>
          <p:cNvPr id="91" name="Google Shape;91;p2"/>
          <p:cNvSpPr txBox="1">
            <a:spLocks noGrp="1"/>
          </p:cNvSpPr>
          <p:nvPr>
            <p:ph type="body" idx="1"/>
          </p:nvPr>
        </p:nvSpPr>
        <p:spPr>
          <a:xfrm>
            <a:off x="631650" y="1825625"/>
            <a:ext cx="10722300" cy="4351500"/>
          </a:xfrm>
          <a:prstGeom prst="rect">
            <a:avLst/>
          </a:prstGeom>
          <a:noFill/>
          <a:ln>
            <a:noFill/>
          </a:ln>
        </p:spPr>
        <p:txBody>
          <a:bodyPr spcFirstLastPara="1" wrap="square" lIns="91425" tIns="45700" rIns="91425" bIns="45700" anchor="t" anchorCtr="0">
            <a:normAutofit/>
          </a:bodyPr>
          <a:lstStyle/>
          <a:p>
            <a:pPr marL="571500" lvl="0" indent="-571500" algn="l" rtl="0">
              <a:lnSpc>
                <a:spcPct val="80000"/>
              </a:lnSpc>
              <a:spcBef>
                <a:spcPts val="0"/>
              </a:spcBef>
              <a:spcAft>
                <a:spcPts val="0"/>
              </a:spcAft>
              <a:buClr>
                <a:schemeClr val="dk1"/>
              </a:buClr>
              <a:buSzPts val="2800"/>
              <a:buAutoNum type="romanUcPeriod"/>
            </a:pPr>
            <a:r>
              <a:rPr lang="en-US"/>
              <a:t>Context and Impact of Newly Announced Title IX Regulations </a:t>
            </a:r>
            <a:endParaRPr/>
          </a:p>
          <a:p>
            <a:pPr marL="0" lvl="0" indent="0" algn="l" rtl="0">
              <a:lnSpc>
                <a:spcPct val="80000"/>
              </a:lnSpc>
              <a:spcBef>
                <a:spcPts val="1000"/>
              </a:spcBef>
              <a:spcAft>
                <a:spcPts val="0"/>
              </a:spcAft>
              <a:buNone/>
            </a:pPr>
            <a:r>
              <a:rPr lang="en-US"/>
              <a:t>II.	Which Process Governs? Defining “Sexual Harassment” under Vermont law and Federal Title IX</a:t>
            </a:r>
            <a:endParaRPr/>
          </a:p>
          <a:p>
            <a:pPr marL="0" lvl="0" indent="0" algn="l" rtl="0">
              <a:lnSpc>
                <a:spcPct val="80000"/>
              </a:lnSpc>
              <a:spcBef>
                <a:spcPts val="1000"/>
              </a:spcBef>
              <a:spcAft>
                <a:spcPts val="0"/>
              </a:spcAft>
              <a:buNone/>
            </a:pPr>
            <a:r>
              <a:rPr lang="en-US"/>
              <a:t>III.	Other Essential Terms</a:t>
            </a:r>
            <a:endParaRPr/>
          </a:p>
          <a:p>
            <a:pPr marL="0" lvl="0" indent="0" algn="l" rtl="0">
              <a:lnSpc>
                <a:spcPct val="80000"/>
              </a:lnSpc>
              <a:spcBef>
                <a:spcPts val="1000"/>
              </a:spcBef>
              <a:spcAft>
                <a:spcPts val="0"/>
              </a:spcAft>
              <a:buNone/>
            </a:pPr>
            <a:r>
              <a:rPr lang="en-US"/>
              <a:t>IV. Personnel &amp; Responsibilities </a:t>
            </a:r>
            <a:endParaRPr/>
          </a:p>
          <a:p>
            <a:pPr marL="0" lvl="0" indent="0" algn="l" rtl="0">
              <a:lnSpc>
                <a:spcPct val="80000"/>
              </a:lnSpc>
              <a:spcBef>
                <a:spcPts val="1000"/>
              </a:spcBef>
              <a:spcAft>
                <a:spcPts val="0"/>
              </a:spcAft>
              <a:buClr>
                <a:schemeClr val="dk1"/>
              </a:buClr>
              <a:buSzPts val="2800"/>
              <a:buNone/>
            </a:pPr>
            <a:r>
              <a:rPr lang="en-US"/>
              <a:t>V.    Supportive Measures &amp; Informal Resolution</a:t>
            </a:r>
            <a:endParaRPr/>
          </a:p>
          <a:p>
            <a:pPr marL="0" lvl="0" indent="0" algn="l" rtl="0">
              <a:lnSpc>
                <a:spcPct val="80000"/>
              </a:lnSpc>
              <a:spcBef>
                <a:spcPts val="1000"/>
              </a:spcBef>
              <a:spcAft>
                <a:spcPts val="0"/>
              </a:spcAft>
              <a:buClr>
                <a:schemeClr val="dk1"/>
              </a:buClr>
              <a:buSzPts val="2800"/>
              <a:buNone/>
            </a:pPr>
            <a:r>
              <a:rPr lang="en-US" b="1"/>
              <a:t>LUNCH BREAK &amp; OCR WEBINAR VIDEO</a:t>
            </a:r>
            <a:endParaRPr b="1"/>
          </a:p>
          <a:p>
            <a:pPr marL="571500" lvl="0" indent="-571500" algn="l" rtl="0">
              <a:lnSpc>
                <a:spcPct val="80000"/>
              </a:lnSpc>
              <a:spcBef>
                <a:spcPts val="1000"/>
              </a:spcBef>
              <a:spcAft>
                <a:spcPts val="0"/>
              </a:spcAft>
              <a:buClr>
                <a:schemeClr val="dk1"/>
              </a:buClr>
              <a:buSzPts val="2800"/>
              <a:buAutoNum type="romanUcPeriod" startAt="6"/>
            </a:pPr>
            <a:r>
              <a:rPr lang="en-US"/>
              <a:t>Title IX Grievance Process </a:t>
            </a:r>
            <a:endParaRPr/>
          </a:p>
          <a:p>
            <a:pPr marL="571500" lvl="0" indent="-571500" algn="l" rtl="0">
              <a:lnSpc>
                <a:spcPct val="80000"/>
              </a:lnSpc>
              <a:spcBef>
                <a:spcPts val="1000"/>
              </a:spcBef>
              <a:spcAft>
                <a:spcPts val="0"/>
              </a:spcAft>
              <a:buClr>
                <a:schemeClr val="dk1"/>
              </a:buClr>
              <a:buSzPts val="2800"/>
              <a:buAutoNum type="romanUcPeriod" startAt="6"/>
            </a:pPr>
            <a:r>
              <a:rPr lang="en-US"/>
              <a:t>Other Duties Imposed by Policy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0"/>
          <p:cNvSpPr txBox="1">
            <a:spLocks noGrp="1"/>
          </p:cNvSpPr>
          <p:nvPr>
            <p:ph type="title"/>
          </p:nvPr>
        </p:nvSpPr>
        <p:spPr>
          <a:xfrm>
            <a:off x="3010486" y="140677"/>
            <a:ext cx="7840394" cy="85610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Sexual Harassment: Slide 2</a:t>
            </a:r>
            <a:endParaRPr/>
          </a:p>
        </p:txBody>
      </p:sp>
      <p:sp>
        <p:nvSpPr>
          <p:cNvPr id="201" name="Google Shape;201;p20"/>
          <p:cNvSpPr txBox="1">
            <a:spLocks noGrp="1"/>
          </p:cNvSpPr>
          <p:nvPr>
            <p:ph type="body" idx="1"/>
          </p:nvPr>
        </p:nvSpPr>
        <p:spPr>
          <a:xfrm>
            <a:off x="2166425" y="1070919"/>
            <a:ext cx="8684455" cy="4945833"/>
          </a:xfrm>
          <a:prstGeom prst="rect">
            <a:avLst/>
          </a:prstGeom>
          <a:noFill/>
          <a:ln>
            <a:noFill/>
          </a:ln>
        </p:spPr>
        <p:txBody>
          <a:bodyPr spcFirstLastPara="1" wrap="square" lIns="91425" tIns="45700" rIns="91425" bIns="45700" anchor="t" anchorCtr="0">
            <a:normAutofit/>
          </a:bodyPr>
          <a:lstStyle/>
          <a:p>
            <a:pPr marL="45720" lvl="0" indent="0" algn="l" rtl="0">
              <a:lnSpc>
                <a:spcPct val="70000"/>
              </a:lnSpc>
              <a:spcBef>
                <a:spcPts val="0"/>
              </a:spcBef>
              <a:spcAft>
                <a:spcPts val="0"/>
              </a:spcAft>
              <a:buClr>
                <a:schemeClr val="dk1"/>
              </a:buClr>
              <a:buSzPts val="2170"/>
              <a:buNone/>
            </a:pPr>
            <a:r>
              <a:rPr lang="en-US" sz="2170">
                <a:solidFill>
                  <a:schemeClr val="dk1"/>
                </a:solidFill>
              </a:rPr>
              <a:t>OR Does the evidence show – more likely than not –whether Accused engaged in</a:t>
            </a:r>
            <a:endParaRPr sz="2170">
              <a:solidFill>
                <a:schemeClr val="dk1"/>
              </a:solidFill>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(2) … unwelcome conduct of a sexual nature, that includes sexual violence/sexual assault, sexual advances, requests for sexual favors, and other verbal, written visual or physical conduct of a sexual nature, which is EITHER -</a:t>
            </a:r>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(a) either </a:t>
            </a:r>
            <a:r>
              <a:rPr lang="en-US" sz="2170" u="sng">
                <a:solidFill>
                  <a:schemeClr val="dk1"/>
                </a:solidFill>
              </a:rPr>
              <a:t>student-on-student</a:t>
            </a:r>
            <a:r>
              <a:rPr lang="en-US" sz="2170">
                <a:solidFill>
                  <a:schemeClr val="dk1"/>
                </a:solidFill>
              </a:rPr>
              <a:t> conduct YES/NO ___</a:t>
            </a:r>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OR conduct of a </a:t>
            </a:r>
            <a:r>
              <a:rPr lang="en-US" sz="2170" u="sng">
                <a:solidFill>
                  <a:schemeClr val="dk1"/>
                </a:solidFill>
              </a:rPr>
              <a:t>non-employee third party</a:t>
            </a:r>
            <a:r>
              <a:rPr lang="en-US" sz="2170">
                <a:solidFill>
                  <a:schemeClr val="dk1"/>
                </a:solidFill>
              </a:rPr>
              <a:t>; YES/NO ___</a:t>
            </a:r>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And</a:t>
            </a:r>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(b) the </a:t>
            </a:r>
            <a:r>
              <a:rPr lang="en-US" sz="2170"/>
              <a:t>conduct is severe, persistent or pervasive so as to </a:t>
            </a:r>
            <a:r>
              <a:rPr lang="en-US" sz="2170" u="sng"/>
              <a:t>deny or limit the student’s ability to participate in or benefit from the educational program on the basis of sex.</a:t>
            </a:r>
            <a:r>
              <a:rPr lang="en-US" sz="2170"/>
              <a:t> </a:t>
            </a:r>
            <a:r>
              <a:rPr lang="en-US" sz="2170">
                <a:solidFill>
                  <a:schemeClr val="dk1"/>
                </a:solidFill>
              </a:rPr>
              <a:t>YES/NO ___</a:t>
            </a:r>
            <a:endParaRPr/>
          </a:p>
          <a:p>
            <a:pPr marL="45720" lvl="0" indent="0" algn="l" rtl="0">
              <a:lnSpc>
                <a:spcPct val="70000"/>
              </a:lnSpc>
              <a:spcBef>
                <a:spcPts val="1000"/>
              </a:spcBef>
              <a:spcAft>
                <a:spcPts val="0"/>
              </a:spcAft>
              <a:buClr>
                <a:srgbClr val="FF0000"/>
              </a:buClr>
              <a:buSzPts val="2170"/>
              <a:buNone/>
            </a:pPr>
            <a:r>
              <a:rPr lang="en-US" sz="2170">
                <a:solidFill>
                  <a:srgbClr val="FF0000"/>
                </a:solidFill>
              </a:rPr>
              <a:t>If YOU </a:t>
            </a:r>
            <a:r>
              <a:rPr lang="en-US" sz="2170" b="1"/>
              <a:t>ANSWERED NO to Question 1, 1a and 1b, and NO to 2(a) and 2(b), it IS NOT SEXUAL HARASSMENT.</a:t>
            </a:r>
            <a:endParaRPr/>
          </a:p>
          <a:p>
            <a:pPr marL="45720" lvl="0" indent="0" algn="l" rtl="0">
              <a:lnSpc>
                <a:spcPct val="70000"/>
              </a:lnSpc>
              <a:spcBef>
                <a:spcPts val="1000"/>
              </a:spcBef>
              <a:spcAft>
                <a:spcPts val="0"/>
              </a:spcAft>
              <a:buClr>
                <a:srgbClr val="FF0000"/>
              </a:buClr>
              <a:buSzPts val="2170"/>
              <a:buNone/>
            </a:pPr>
            <a:r>
              <a:rPr lang="en-US" sz="2170">
                <a:solidFill>
                  <a:srgbClr val="FF0000"/>
                </a:solidFill>
              </a:rPr>
              <a:t>If YOU </a:t>
            </a:r>
            <a:r>
              <a:rPr lang="en-US" sz="2170" b="1"/>
              <a:t>ANSWERED NO to Question 1, 1a and 1b, but answered YES to 2(a) and 2(b), it IS SEXUAL HARASSMENT.</a:t>
            </a:r>
            <a:endParaRPr/>
          </a:p>
        </p:txBody>
      </p:sp>
      <p:sp>
        <p:nvSpPr>
          <p:cNvPr id="202" name="Google Shape;20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HYPO 2</a:t>
            </a:r>
            <a:endParaRPr/>
          </a:p>
        </p:txBody>
      </p:sp>
      <p:sp>
        <p:nvSpPr>
          <p:cNvPr id="208" name="Google Shape;208;p2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400"/>
              <a:buNone/>
            </a:pPr>
            <a:r>
              <a:rPr lang="en-US"/>
              <a:t>Richard “DICK” Vernon (Vice Principal, with teaching duties)</a:t>
            </a:r>
            <a:endParaRPr/>
          </a:p>
        </p:txBody>
      </p:sp>
      <p:sp>
        <p:nvSpPr>
          <p:cNvPr id="209" name="Google Shape;209;p2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400"/>
              <a:buNone/>
            </a:pPr>
            <a:r>
              <a:rPr lang="en-US"/>
              <a:t>Claire Standish (Senior)</a:t>
            </a:r>
            <a:endParaRPr/>
          </a:p>
        </p:txBody>
      </p:sp>
      <p:pic>
        <p:nvPicPr>
          <p:cNvPr id="210" name="Google Shape;210;p21" descr="http://vignette1.wikia.nocookie.net/thebreakfastclub/images/e/e3/Paul_gleason_breakfast_club.jpg/revision/latest?cb=20120329205601"/>
          <p:cNvPicPr preferRelativeResize="0">
            <a:picLocks noGrp="1"/>
          </p:cNvPicPr>
          <p:nvPr>
            <p:ph type="body" idx="2"/>
          </p:nvPr>
        </p:nvPicPr>
        <p:blipFill rotWithShape="1">
          <a:blip r:embed="rId3">
            <a:alphaModFix/>
          </a:blip>
          <a:srcRect/>
          <a:stretch/>
        </p:blipFill>
        <p:spPr>
          <a:xfrm>
            <a:off x="2103438" y="3090862"/>
            <a:ext cx="3048000" cy="2286000"/>
          </a:xfrm>
          <a:prstGeom prst="rect">
            <a:avLst/>
          </a:prstGeom>
          <a:noFill/>
          <a:ln>
            <a:noFill/>
          </a:ln>
        </p:spPr>
      </p:pic>
      <p:pic>
        <p:nvPicPr>
          <p:cNvPr id="211" name="Google Shape;211;p21" descr="http://vignette1.wikia.nocookie.net/thebreakfastclub/images/d/d7/Claire1.jpg/revision/latest?cb=20130708054139"/>
          <p:cNvPicPr preferRelativeResize="0">
            <a:picLocks noGrp="1"/>
          </p:cNvPicPr>
          <p:nvPr>
            <p:ph type="body" idx="4"/>
          </p:nvPr>
        </p:nvPicPr>
        <p:blipFill rotWithShape="1">
          <a:blip r:embed="rId4">
            <a:alphaModFix/>
          </a:blip>
          <a:srcRect/>
          <a:stretch/>
        </p:blipFill>
        <p:spPr>
          <a:xfrm>
            <a:off x="7650163" y="3090862"/>
            <a:ext cx="1828800" cy="2286000"/>
          </a:xfrm>
          <a:prstGeom prst="rect">
            <a:avLst/>
          </a:prstGeom>
          <a:noFill/>
          <a:ln>
            <a:noFill/>
          </a:ln>
        </p:spPr>
      </p:pic>
      <p:sp>
        <p:nvSpPr>
          <p:cNvPr id="213" name="Google Shape;21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2"/>
          <p:cNvSpPr txBox="1">
            <a:spLocks noGrp="1"/>
          </p:cNvSpPr>
          <p:nvPr>
            <p:ph type="title"/>
          </p:nvPr>
        </p:nvSpPr>
        <p:spPr>
          <a:xfrm>
            <a:off x="1341120" y="191777"/>
            <a:ext cx="9509760" cy="64024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en-US" sz="3959"/>
              <a:t>Example 2</a:t>
            </a:r>
            <a:endParaRPr sz="3959"/>
          </a:p>
        </p:txBody>
      </p:sp>
      <p:sp>
        <p:nvSpPr>
          <p:cNvPr id="219" name="Google Shape;219;p22"/>
          <p:cNvSpPr txBox="1">
            <a:spLocks noGrp="1"/>
          </p:cNvSpPr>
          <p:nvPr>
            <p:ph type="body" idx="1"/>
          </p:nvPr>
        </p:nvSpPr>
        <p:spPr>
          <a:xfrm>
            <a:off x="2278965" y="832021"/>
            <a:ext cx="9551963" cy="5668911"/>
          </a:xfrm>
          <a:prstGeom prst="rect">
            <a:avLst/>
          </a:prstGeom>
          <a:noFill/>
          <a:ln>
            <a:noFill/>
          </a:ln>
        </p:spPr>
        <p:txBody>
          <a:bodyPr spcFirstLastPara="1" wrap="square" lIns="91425" tIns="45700" rIns="91425" bIns="45700" anchor="t" anchorCtr="0">
            <a:normAutofit/>
          </a:bodyPr>
          <a:lstStyle/>
          <a:p>
            <a:pPr marL="45720" lvl="0" indent="0" algn="l" rtl="0">
              <a:lnSpc>
                <a:spcPct val="70000"/>
              </a:lnSpc>
              <a:spcBef>
                <a:spcPts val="0"/>
              </a:spcBef>
              <a:spcAft>
                <a:spcPts val="0"/>
              </a:spcAft>
              <a:buClr>
                <a:schemeClr val="dk1"/>
              </a:buClr>
              <a:buSzPts val="2590"/>
              <a:buNone/>
            </a:pPr>
            <a:r>
              <a:rPr lang="en-US" sz="2590"/>
              <a:t>Claire Standish is a high school senior. Unfortunately she has failed to turn in her homework for math three times in a row and is made to serve after school detention in the school library.  Richard Vernon, Vice Principal, supervises the detention, walking up and down the aisle monitoring the students.  On a few occasions he moves out of the aisle and stops behind Claire’s chair.  She gets the feeling he is looking at her.  Once he put his hand on her shoulder and leaned over her desk for a few seconds before she looks up and says “What??” and finds Richard quickly averting his eyes.  Claire believes he was actually looking down her blouse.  By the end of the detention Claire is feeling very uncomfortable.  When the session is over she gets up to leave and Richard Vernon says to her “I hope I get to see you again -</a:t>
            </a:r>
            <a:r>
              <a:rPr lang="en-US" sz="2590" b="1" i="1"/>
              <a:t> really soon</a:t>
            </a:r>
            <a:r>
              <a:rPr lang="en-US" sz="2590"/>
              <a:t>.”  Flustered and annoyed Claire walks out, get’s into her dad’s car where he is waiting to take her home and tells him everything.</a:t>
            </a:r>
            <a:endParaRPr/>
          </a:p>
          <a:p>
            <a:pPr marL="45720" lvl="0" indent="0" algn="l" rtl="0">
              <a:lnSpc>
                <a:spcPct val="70000"/>
              </a:lnSpc>
              <a:spcBef>
                <a:spcPts val="1000"/>
              </a:spcBef>
              <a:spcAft>
                <a:spcPts val="0"/>
              </a:spcAft>
              <a:buClr>
                <a:schemeClr val="dk1"/>
              </a:buClr>
              <a:buSzPts val="2590"/>
              <a:buNone/>
            </a:pPr>
            <a:r>
              <a:rPr lang="en-US" sz="2590"/>
              <a:t>The next day, Claire’s dad, Mr. Standish calls you as school principal and tells you that his daughter was “</a:t>
            </a:r>
            <a:r>
              <a:rPr lang="en-US" sz="2590" i="1"/>
              <a:t>hit on</a:t>
            </a:r>
            <a:r>
              <a:rPr lang="en-US" sz="2590"/>
              <a:t>” by Dick Vernon and that he thinks he is a creep.  “</a:t>
            </a:r>
            <a:r>
              <a:rPr lang="en-US" sz="2590" i="1"/>
              <a:t>So my question for you is – what are you going to do about this sick guy???“</a:t>
            </a:r>
            <a:endParaRPr sz="2590" i="1"/>
          </a:p>
        </p:txBody>
      </p:sp>
      <p:sp>
        <p:nvSpPr>
          <p:cNvPr id="221" name="Google Shape;221;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3"/>
          <p:cNvSpPr txBox="1">
            <a:spLocks noGrp="1"/>
          </p:cNvSpPr>
          <p:nvPr>
            <p:ph type="title"/>
          </p:nvPr>
        </p:nvSpPr>
        <p:spPr>
          <a:xfrm>
            <a:off x="1341120" y="438912"/>
            <a:ext cx="9509760" cy="66495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en-US" sz="3959"/>
              <a:t>Sexual Harassment :Slide 1</a:t>
            </a:r>
            <a:endParaRPr sz="3959"/>
          </a:p>
        </p:txBody>
      </p:sp>
      <p:sp>
        <p:nvSpPr>
          <p:cNvPr id="227" name="Google Shape;227;p23"/>
          <p:cNvSpPr txBox="1">
            <a:spLocks noGrp="1"/>
          </p:cNvSpPr>
          <p:nvPr>
            <p:ph type="body" idx="1"/>
          </p:nvPr>
        </p:nvSpPr>
        <p:spPr>
          <a:xfrm>
            <a:off x="1810803" y="1254014"/>
            <a:ext cx="9780975" cy="4731649"/>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rgbClr val="FF0000"/>
              </a:buClr>
              <a:buSzPts val="2170"/>
              <a:buNone/>
            </a:pPr>
            <a:r>
              <a:rPr lang="en-US" sz="2170">
                <a:solidFill>
                  <a:srgbClr val="FF0000"/>
                </a:solidFill>
              </a:rPr>
              <a:t>What does the evidence show – more likely than not – as to whether accused Dick Vernon engaged in</a:t>
            </a:r>
            <a:endParaRPr sz="2170"/>
          </a:p>
          <a:p>
            <a:pPr marL="457200" lvl="0" indent="-457200" algn="l" rtl="0">
              <a:lnSpc>
                <a:spcPct val="70000"/>
              </a:lnSpc>
              <a:spcBef>
                <a:spcPts val="1000"/>
              </a:spcBef>
              <a:spcAft>
                <a:spcPts val="0"/>
              </a:spcAft>
              <a:buClr>
                <a:schemeClr val="dk1"/>
              </a:buClr>
              <a:buSzPts val="2170"/>
              <a:buAutoNum type="arabicParenBoth"/>
            </a:pPr>
            <a:r>
              <a:rPr lang="en-US" sz="2170"/>
              <a:t>… unwelcome conduct of a sexual nature, that includes sexual violence/sexual assault, sexual advances, requests for sexual favors, and other verbal, written visual or physical conduct of a sexual nature, (YES/NO)</a:t>
            </a:r>
            <a:endParaRPr/>
          </a:p>
          <a:p>
            <a:pPr marL="0" lvl="0" indent="0" algn="l" rtl="0">
              <a:lnSpc>
                <a:spcPct val="70000"/>
              </a:lnSpc>
              <a:spcBef>
                <a:spcPts val="1000"/>
              </a:spcBef>
              <a:spcAft>
                <a:spcPts val="0"/>
              </a:spcAft>
              <a:buClr>
                <a:schemeClr val="dk1"/>
              </a:buClr>
              <a:buSzPts val="2170"/>
              <a:buNone/>
            </a:pPr>
            <a:r>
              <a:rPr lang="en-US" sz="2170"/>
              <a:t>And includes situations when one or both of the following occur:</a:t>
            </a:r>
            <a:endParaRPr/>
          </a:p>
          <a:p>
            <a:pPr marL="0" lvl="0" indent="0" algn="l" rtl="0">
              <a:lnSpc>
                <a:spcPct val="70000"/>
              </a:lnSpc>
              <a:spcBef>
                <a:spcPts val="1000"/>
              </a:spcBef>
              <a:spcAft>
                <a:spcPts val="0"/>
              </a:spcAft>
              <a:buClr>
                <a:schemeClr val="dk1"/>
              </a:buClr>
              <a:buSzPts val="2170"/>
              <a:buNone/>
            </a:pPr>
            <a:r>
              <a:rPr lang="en-US" sz="2170"/>
              <a:t>a)Submission to that conduct is made either explicitly or implicitly a term or condition of a student’s education, academic status, or progress; </a:t>
            </a:r>
            <a:r>
              <a:rPr lang="en-US" sz="2170">
                <a:solidFill>
                  <a:srgbClr val="FF0000"/>
                </a:solidFill>
              </a:rPr>
              <a:t>YES/NO(IF yes, explain_____)</a:t>
            </a:r>
            <a:endParaRPr/>
          </a:p>
          <a:p>
            <a:pPr marL="0" lvl="0" indent="0" algn="l" rtl="0">
              <a:lnSpc>
                <a:spcPct val="70000"/>
              </a:lnSpc>
              <a:spcBef>
                <a:spcPts val="1000"/>
              </a:spcBef>
              <a:spcAft>
                <a:spcPts val="0"/>
              </a:spcAft>
              <a:buClr>
                <a:schemeClr val="dk1"/>
              </a:buClr>
              <a:buSzPts val="2170"/>
              <a:buNone/>
            </a:pPr>
            <a:r>
              <a:rPr lang="en-US" sz="2170"/>
              <a:t>OR</a:t>
            </a:r>
            <a:endParaRPr sz="2170"/>
          </a:p>
          <a:p>
            <a:pPr marL="0" lvl="0" indent="0" algn="l" rtl="0">
              <a:lnSpc>
                <a:spcPct val="70000"/>
              </a:lnSpc>
              <a:spcBef>
                <a:spcPts val="1000"/>
              </a:spcBef>
              <a:spcAft>
                <a:spcPts val="0"/>
              </a:spcAft>
              <a:buClr>
                <a:schemeClr val="dk1"/>
              </a:buClr>
              <a:buSzPts val="2170"/>
              <a:buNone/>
            </a:pPr>
            <a:r>
              <a:rPr lang="en-US" sz="2170"/>
              <a:t>b) Submission to or rejection of such conduct by a student is used as a component of the basis for decisions affecting that student. </a:t>
            </a:r>
            <a:r>
              <a:rPr lang="en-US" sz="2170">
                <a:solidFill>
                  <a:srgbClr val="FF0000"/>
                </a:solidFill>
              </a:rPr>
              <a:t>YES/NO(IF yes, explain_____)</a:t>
            </a:r>
            <a:endParaRPr/>
          </a:p>
          <a:p>
            <a:pPr marL="0" lvl="0" indent="0" algn="l" rtl="0">
              <a:lnSpc>
                <a:spcPct val="70000"/>
              </a:lnSpc>
              <a:spcBef>
                <a:spcPts val="1000"/>
              </a:spcBef>
              <a:spcAft>
                <a:spcPts val="0"/>
              </a:spcAft>
              <a:buClr>
                <a:schemeClr val="dk1"/>
              </a:buClr>
              <a:buSzPts val="2170"/>
              <a:buNone/>
            </a:pPr>
            <a:r>
              <a:rPr lang="en-US" sz="2170" b="1"/>
              <a:t>IF YOU ANSWER YES TO both 1 and either 1 A OR 1B: It is sexual harassment.</a:t>
            </a:r>
            <a:endParaRPr/>
          </a:p>
          <a:p>
            <a:pPr marL="0" lvl="0" indent="0" algn="l" rtl="0">
              <a:lnSpc>
                <a:spcPct val="70000"/>
              </a:lnSpc>
              <a:spcBef>
                <a:spcPts val="1000"/>
              </a:spcBef>
              <a:spcAft>
                <a:spcPts val="0"/>
              </a:spcAft>
              <a:buClr>
                <a:schemeClr val="dk1"/>
              </a:buClr>
              <a:buSzPts val="2170"/>
              <a:buNone/>
            </a:pPr>
            <a:r>
              <a:rPr lang="en-US" sz="2170" b="1"/>
              <a:t>IF YOU ANSWER yes to 1, but NO to both 1a and 1b, STILL PROCEED to Question 2 (next slide).</a:t>
            </a:r>
            <a:endParaRPr sz="2170" b="1"/>
          </a:p>
        </p:txBody>
      </p:sp>
      <p:sp>
        <p:nvSpPr>
          <p:cNvPr id="228" name="Google Shape;22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4"/>
          <p:cNvSpPr txBox="1">
            <a:spLocks noGrp="1"/>
          </p:cNvSpPr>
          <p:nvPr>
            <p:ph type="title"/>
          </p:nvPr>
        </p:nvSpPr>
        <p:spPr>
          <a:xfrm>
            <a:off x="3010486" y="140677"/>
            <a:ext cx="7840394" cy="85610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Sexual Harassment: Slide 2</a:t>
            </a:r>
            <a:endParaRPr/>
          </a:p>
        </p:txBody>
      </p:sp>
      <p:sp>
        <p:nvSpPr>
          <p:cNvPr id="234" name="Google Shape;234;p24"/>
          <p:cNvSpPr txBox="1">
            <a:spLocks noGrp="1"/>
          </p:cNvSpPr>
          <p:nvPr>
            <p:ph type="body" idx="1"/>
          </p:nvPr>
        </p:nvSpPr>
        <p:spPr>
          <a:xfrm>
            <a:off x="2166425" y="1070919"/>
            <a:ext cx="8684455" cy="4945833"/>
          </a:xfrm>
          <a:prstGeom prst="rect">
            <a:avLst/>
          </a:prstGeom>
          <a:noFill/>
          <a:ln>
            <a:noFill/>
          </a:ln>
        </p:spPr>
        <p:txBody>
          <a:bodyPr spcFirstLastPara="1" wrap="square" lIns="91425" tIns="45700" rIns="91425" bIns="45700" anchor="t" anchorCtr="0">
            <a:normAutofit/>
          </a:bodyPr>
          <a:lstStyle/>
          <a:p>
            <a:pPr marL="45720" lvl="0" indent="0" algn="l" rtl="0">
              <a:lnSpc>
                <a:spcPct val="70000"/>
              </a:lnSpc>
              <a:spcBef>
                <a:spcPts val="0"/>
              </a:spcBef>
              <a:spcAft>
                <a:spcPts val="0"/>
              </a:spcAft>
              <a:buClr>
                <a:schemeClr val="dk1"/>
              </a:buClr>
              <a:buSzPts val="2170"/>
              <a:buNone/>
            </a:pPr>
            <a:r>
              <a:rPr lang="en-US" sz="2170">
                <a:solidFill>
                  <a:schemeClr val="dk1"/>
                </a:solidFill>
              </a:rPr>
              <a:t>OR Does the evidence show – more likely than not –whether Accused engaged in</a:t>
            </a:r>
            <a:endParaRPr sz="2170">
              <a:solidFill>
                <a:schemeClr val="dk1"/>
              </a:solidFill>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(2) … unwelcome conduct of a sexual nature, that includes sexual violence/sexual assault, sexual advances, requests for sexual favors, and other verbal, written visual or physical conduct of a sexual nature, which is EITHER -</a:t>
            </a:r>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(a) either </a:t>
            </a:r>
            <a:r>
              <a:rPr lang="en-US" sz="2170" u="sng">
                <a:solidFill>
                  <a:schemeClr val="dk1"/>
                </a:solidFill>
              </a:rPr>
              <a:t>student-on-student</a:t>
            </a:r>
            <a:r>
              <a:rPr lang="en-US" sz="2170">
                <a:solidFill>
                  <a:schemeClr val="dk1"/>
                </a:solidFill>
              </a:rPr>
              <a:t> conduct YES/NO ___</a:t>
            </a:r>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OR conduct of a </a:t>
            </a:r>
            <a:r>
              <a:rPr lang="en-US" sz="2170" u="sng">
                <a:solidFill>
                  <a:schemeClr val="dk1"/>
                </a:solidFill>
              </a:rPr>
              <a:t>non-employee third party</a:t>
            </a:r>
            <a:r>
              <a:rPr lang="en-US" sz="2170">
                <a:solidFill>
                  <a:schemeClr val="dk1"/>
                </a:solidFill>
              </a:rPr>
              <a:t>; YES/NO ___</a:t>
            </a:r>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And</a:t>
            </a:r>
            <a:endParaRPr/>
          </a:p>
          <a:p>
            <a:pPr marL="45720" lvl="0" indent="0" algn="l" rtl="0">
              <a:lnSpc>
                <a:spcPct val="70000"/>
              </a:lnSpc>
              <a:spcBef>
                <a:spcPts val="1000"/>
              </a:spcBef>
              <a:spcAft>
                <a:spcPts val="0"/>
              </a:spcAft>
              <a:buClr>
                <a:schemeClr val="dk1"/>
              </a:buClr>
              <a:buSzPts val="2170"/>
              <a:buNone/>
            </a:pPr>
            <a:r>
              <a:rPr lang="en-US" sz="2170">
                <a:solidFill>
                  <a:schemeClr val="dk1"/>
                </a:solidFill>
              </a:rPr>
              <a:t>(b) the </a:t>
            </a:r>
            <a:r>
              <a:rPr lang="en-US" sz="2170"/>
              <a:t>conduct is severe, persistent or pervasive so as to </a:t>
            </a:r>
            <a:r>
              <a:rPr lang="en-US" sz="2170" u="sng"/>
              <a:t>deny or limit the student’s ability to participate in or benefit from the educational program on the basis of sex.</a:t>
            </a:r>
            <a:r>
              <a:rPr lang="en-US" sz="2170"/>
              <a:t> </a:t>
            </a:r>
            <a:r>
              <a:rPr lang="en-US" sz="2170">
                <a:solidFill>
                  <a:schemeClr val="dk1"/>
                </a:solidFill>
              </a:rPr>
              <a:t>YES/NO ___</a:t>
            </a:r>
            <a:endParaRPr/>
          </a:p>
          <a:p>
            <a:pPr marL="45720" lvl="0" indent="0" algn="l" rtl="0">
              <a:lnSpc>
                <a:spcPct val="70000"/>
              </a:lnSpc>
              <a:spcBef>
                <a:spcPts val="1000"/>
              </a:spcBef>
              <a:spcAft>
                <a:spcPts val="0"/>
              </a:spcAft>
              <a:buClr>
                <a:srgbClr val="FF0000"/>
              </a:buClr>
              <a:buSzPts val="2170"/>
              <a:buNone/>
            </a:pPr>
            <a:r>
              <a:rPr lang="en-US" sz="2170">
                <a:solidFill>
                  <a:srgbClr val="FF0000"/>
                </a:solidFill>
              </a:rPr>
              <a:t>If YOU </a:t>
            </a:r>
            <a:r>
              <a:rPr lang="en-US" sz="2170" b="1"/>
              <a:t>ANSWERED NO to Question 1, 1a and 1b, and NO to 2(a) and 2(b), it IS NOT SEXUAL HARASSMENT.</a:t>
            </a:r>
            <a:endParaRPr/>
          </a:p>
          <a:p>
            <a:pPr marL="45720" lvl="0" indent="0" algn="l" rtl="0">
              <a:lnSpc>
                <a:spcPct val="70000"/>
              </a:lnSpc>
              <a:spcBef>
                <a:spcPts val="1000"/>
              </a:spcBef>
              <a:spcAft>
                <a:spcPts val="0"/>
              </a:spcAft>
              <a:buClr>
                <a:srgbClr val="FF0000"/>
              </a:buClr>
              <a:buSzPts val="2170"/>
              <a:buNone/>
            </a:pPr>
            <a:r>
              <a:rPr lang="en-US" sz="2170">
                <a:solidFill>
                  <a:srgbClr val="FF0000"/>
                </a:solidFill>
              </a:rPr>
              <a:t>If YOU </a:t>
            </a:r>
            <a:r>
              <a:rPr lang="en-US" sz="2170" b="1"/>
              <a:t>ANSWERED NO to Question 1, 1a and 1b, but answered YES to 2(a) and 2(b), it IS SEXUAL HARASSMENT.</a:t>
            </a:r>
            <a:endParaRPr/>
          </a:p>
        </p:txBody>
      </p:sp>
      <p:sp>
        <p:nvSpPr>
          <p:cNvPr id="235" name="Google Shape;23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Sexual Harassment Prohibited by Title IX</a:t>
            </a:r>
            <a:endParaRPr b="1">
              <a:solidFill>
                <a:srgbClr val="00B050"/>
              </a:solidFill>
            </a:endParaRPr>
          </a:p>
        </p:txBody>
      </p:sp>
      <p:sp>
        <p:nvSpPr>
          <p:cNvPr id="241" name="Google Shape;241;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Policy Section II.M. Definition </a:t>
            </a:r>
            <a:endParaRPr/>
          </a:p>
          <a:p>
            <a:pPr marL="0" lvl="0" indent="0" algn="l" rtl="0">
              <a:lnSpc>
                <a:spcPct val="90000"/>
              </a:lnSpc>
              <a:spcBef>
                <a:spcPts val="0"/>
              </a:spcBef>
              <a:spcAft>
                <a:spcPts val="0"/>
              </a:spcAft>
              <a:buClr>
                <a:schemeClr val="dk1"/>
              </a:buClr>
              <a:buSzPts val="2800"/>
              <a:buNone/>
            </a:pPr>
            <a:r>
              <a:rPr lang="en-US"/>
              <a:t>“Sexual Harassment…is conduct on the basis of sex, occurring in an education program or activity of the District, against a person in the United States, that satisfies one or more of the following…”</a:t>
            </a:r>
            <a:endParaRPr/>
          </a:p>
          <a:p>
            <a:pPr marL="0" lvl="0" indent="0" algn="l" rtl="0">
              <a:lnSpc>
                <a:spcPct val="90000"/>
              </a:lnSpc>
              <a:spcBef>
                <a:spcPts val="1000"/>
              </a:spcBef>
              <a:spcAft>
                <a:spcPts val="0"/>
              </a:spcAft>
              <a:buClr>
                <a:schemeClr val="dk1"/>
              </a:buClr>
              <a:buSzPts val="2800"/>
              <a:buNone/>
            </a:pPr>
            <a:r>
              <a:rPr lang="en-US" u="sng">
                <a:solidFill>
                  <a:srgbClr val="00B050"/>
                </a:solidFill>
              </a:rPr>
              <a:t>Threshold Considerations:</a:t>
            </a:r>
            <a:endParaRPr>
              <a:solidFill>
                <a:srgbClr val="00B050"/>
              </a:solidFill>
            </a:endParaRPr>
          </a:p>
          <a:p>
            <a:pPr marL="457200" lvl="0" indent="0" algn="l" rtl="0">
              <a:lnSpc>
                <a:spcPct val="90000"/>
              </a:lnSpc>
              <a:spcBef>
                <a:spcPts val="1000"/>
              </a:spcBef>
              <a:spcAft>
                <a:spcPts val="0"/>
              </a:spcAft>
              <a:buClr>
                <a:schemeClr val="dk1"/>
              </a:buClr>
              <a:buSzPts val="2800"/>
              <a:buNone/>
            </a:pPr>
            <a:r>
              <a:rPr lang="en-US"/>
              <a:t>&gt; 	Limited to conduct “</a:t>
            </a:r>
            <a:r>
              <a:rPr lang="en-US" b="1"/>
              <a:t>occurring IN an education program OR 		activity </a:t>
            </a:r>
            <a:r>
              <a:rPr lang="en-US" b="1" u="sng"/>
              <a:t>of the District</a:t>
            </a:r>
            <a:r>
              <a:rPr lang="en-US"/>
              <a:t>.”</a:t>
            </a:r>
            <a:endParaRPr/>
          </a:p>
          <a:p>
            <a:pPr marL="0" lvl="0" indent="0" algn="l" rtl="0">
              <a:lnSpc>
                <a:spcPct val="90000"/>
              </a:lnSpc>
              <a:spcBef>
                <a:spcPts val="1000"/>
              </a:spcBef>
              <a:spcAft>
                <a:spcPts val="0"/>
              </a:spcAft>
              <a:buClr>
                <a:schemeClr val="dk1"/>
              </a:buClr>
              <a:buSzPts val="2800"/>
              <a:buNone/>
            </a:pPr>
            <a:r>
              <a:rPr lang="en-US"/>
              <a:t>	&gt; 	Limited to conduct against “a person in the United States”</a:t>
            </a:r>
            <a:endParaRPr/>
          </a:p>
          <a:p>
            <a:pPr marL="0" lvl="0" indent="0" algn="l" rtl="0">
              <a:lnSpc>
                <a:spcPct val="90000"/>
              </a:lnSpc>
              <a:spcBef>
                <a:spcPts val="1000"/>
              </a:spcBef>
              <a:spcAft>
                <a:spcPts val="0"/>
              </a:spcAft>
              <a:buClr>
                <a:schemeClr val="dk1"/>
              </a:buClr>
              <a:buSzPts val="2800"/>
              <a:buNone/>
            </a:pPr>
            <a:r>
              <a:rPr lang="en-US"/>
              <a:t>	&gt; Covered Parties </a:t>
            </a:r>
            <a:endParaRPr/>
          </a:p>
          <a:p>
            <a:pPr marL="0" lvl="0" indent="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9607bf9e2c_1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457200" lvl="0" indent="0" algn="l" rtl="0">
              <a:spcBef>
                <a:spcPts val="1000"/>
              </a:spcBef>
              <a:spcAft>
                <a:spcPts val="0"/>
              </a:spcAft>
              <a:buClr>
                <a:schemeClr val="dk1"/>
              </a:buClr>
              <a:buSzPts val="2800"/>
              <a:buFont typeface="Arial"/>
              <a:buNone/>
            </a:pPr>
            <a:r>
              <a:rPr lang="en-US" sz="2800"/>
              <a:t>“</a:t>
            </a:r>
            <a:r>
              <a:rPr lang="en-US" sz="2800" b="1"/>
              <a:t>Occurring IN an education program OR activity </a:t>
            </a:r>
            <a:r>
              <a:rPr lang="en-US" sz="2800" b="1" u="sng"/>
              <a:t>of the District</a:t>
            </a:r>
            <a:r>
              <a:rPr lang="en-US" sz="2800"/>
              <a:t>.”</a:t>
            </a:r>
            <a:endParaRPr/>
          </a:p>
        </p:txBody>
      </p:sp>
      <p:sp>
        <p:nvSpPr>
          <p:cNvPr id="247" name="Google Shape;247;g9607bf9e2c_1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SOURCE:</a:t>
            </a:r>
            <a:endParaRPr dirty="0"/>
          </a:p>
          <a:p>
            <a:pPr marL="0" lvl="0" indent="0" algn="l" rtl="0">
              <a:spcBef>
                <a:spcPts val="1000"/>
              </a:spcBef>
              <a:spcAft>
                <a:spcPts val="0"/>
              </a:spcAft>
              <a:buNone/>
            </a:pPr>
            <a:r>
              <a:rPr lang="en-US" dirty="0"/>
              <a:t>34 C.F.R. Sec. 106.2(h)</a:t>
            </a:r>
            <a:endParaRPr dirty="0"/>
          </a:p>
          <a:p>
            <a:pPr marL="0" lvl="0" indent="0" algn="l" rtl="0">
              <a:spcBef>
                <a:spcPts val="1000"/>
              </a:spcBef>
              <a:spcAft>
                <a:spcPts val="0"/>
              </a:spcAft>
              <a:buNone/>
            </a:pPr>
            <a:r>
              <a:rPr lang="en-US" dirty="0"/>
              <a:t>“All of the operations of a post-secondary institution or local education agency. It includes locations, events or circumstances over which a (District</a:t>
            </a:r>
            <a:r>
              <a:rPr lang="en-US"/>
              <a:t>) </a:t>
            </a:r>
            <a:r>
              <a:rPr lang="en-US" smtClean="0"/>
              <a:t>exercised </a:t>
            </a:r>
            <a:r>
              <a:rPr lang="en-US" dirty="0"/>
              <a:t>substantial control over both the respondent and the context in which the sexual harassment occurs. “</a:t>
            </a:r>
            <a:endParaRPr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9607bf9e2c_0_2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Covered Parties Policy I.D.</a:t>
            </a:r>
            <a:endParaRPr/>
          </a:p>
        </p:txBody>
      </p:sp>
      <p:sp>
        <p:nvSpPr>
          <p:cNvPr id="253" name="Google Shape;253;g9607bf9e2c_0_22"/>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Title IX Section I.D. </a:t>
            </a:r>
            <a:endParaRPr/>
          </a:p>
          <a:p>
            <a:pPr marL="0" lvl="0" indent="0" algn="l" rtl="0">
              <a:spcBef>
                <a:spcPts val="1000"/>
              </a:spcBef>
              <a:spcAft>
                <a:spcPts val="0"/>
              </a:spcAft>
              <a:buNone/>
            </a:pPr>
            <a:r>
              <a:rPr lang="en-US"/>
              <a:t>“This Policy shall apply to all students, employees, and ANY THIRD PARTIES WHO CONTRACTS WITH THE DISTRICT to provide services to district students or employee, upon district property, or during any school program or actvity.”</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6"/>
          <p:cNvSpPr txBox="1">
            <a:spLocks noGrp="1"/>
          </p:cNvSpPr>
          <p:nvPr>
            <p:ph type="title"/>
          </p:nvPr>
        </p:nvSpPr>
        <p:spPr>
          <a:xfrm>
            <a:off x="838200" y="30073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Title IX Definition. Policy II.M. Conduct by Staff OR Students.</a:t>
            </a:r>
            <a:endParaRPr b="1">
              <a:solidFill>
                <a:srgbClr val="00B050"/>
              </a:solidFill>
            </a:endParaRPr>
          </a:p>
        </p:txBody>
      </p:sp>
      <p:sp>
        <p:nvSpPr>
          <p:cNvPr id="259" name="Google Shape;259;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First OPTION for potential sexual harassment by both staff OR students</a:t>
            </a:r>
            <a:endParaRPr/>
          </a:p>
          <a:p>
            <a:pPr marL="0" lvl="0" indent="0" algn="l" rtl="0">
              <a:lnSpc>
                <a:spcPct val="90000"/>
              </a:lnSpc>
              <a:spcBef>
                <a:spcPts val="1000"/>
              </a:spcBef>
              <a:spcAft>
                <a:spcPts val="0"/>
              </a:spcAft>
              <a:buClr>
                <a:schemeClr val="dk1"/>
              </a:buClr>
              <a:buSzPts val="2800"/>
              <a:buNone/>
            </a:pPr>
            <a:r>
              <a:rPr lang="en-US"/>
              <a:t>Sexual Harassment prohibited under Title IX is conduct on the basis of sex, </a:t>
            </a:r>
            <a:r>
              <a:rPr lang="en-US" b="1">
                <a:solidFill>
                  <a:srgbClr val="000000"/>
                </a:solidFill>
              </a:rPr>
              <a:t>occurring in an education program or activity of the District</a:t>
            </a:r>
            <a:r>
              <a:rPr lang="en-US">
                <a:solidFill>
                  <a:srgbClr val="000000"/>
                </a:solidFill>
              </a:rPr>
              <a:t>, </a:t>
            </a:r>
            <a:r>
              <a:rPr lang="en-US" b="1">
                <a:solidFill>
                  <a:srgbClr val="000000"/>
                </a:solidFill>
              </a:rPr>
              <a:t>against a person in the United States</a:t>
            </a:r>
            <a:r>
              <a:rPr lang="en-US">
                <a:solidFill>
                  <a:srgbClr val="000000"/>
                </a:solidFill>
              </a:rPr>
              <a:t>,</a:t>
            </a:r>
            <a:r>
              <a:rPr lang="en-US"/>
              <a:t> that satisfies…: </a:t>
            </a:r>
            <a:endParaRPr/>
          </a:p>
          <a:p>
            <a:pPr marL="0" lvl="0" indent="0" algn="l" rtl="0">
              <a:lnSpc>
                <a:spcPct val="90000"/>
              </a:lnSpc>
              <a:spcBef>
                <a:spcPts val="1000"/>
              </a:spcBef>
              <a:spcAft>
                <a:spcPts val="0"/>
              </a:spcAft>
              <a:buClr>
                <a:schemeClr val="dk1"/>
              </a:buClr>
              <a:buSzPts val="2800"/>
              <a:buNone/>
            </a:pPr>
            <a:r>
              <a:rPr lang="en-US"/>
              <a:t>	</a:t>
            </a:r>
            <a:r>
              <a:rPr lang="en-US" b="1">
                <a:solidFill>
                  <a:srgbClr val="FF0000"/>
                </a:solidFill>
              </a:rPr>
              <a:t>2.Unwelcome conduct </a:t>
            </a:r>
            <a:r>
              <a:rPr lang="en-US"/>
              <a:t>determined by a reasonable person to be 	so severe, pervasive, </a:t>
            </a:r>
            <a:r>
              <a:rPr lang="en-US" b="1"/>
              <a:t>AND </a:t>
            </a:r>
            <a:r>
              <a:rPr lang="en-US"/>
              <a:t>objectively offensive that it </a:t>
            </a:r>
            <a:r>
              <a:rPr lang="en-US" b="1">
                <a:solidFill>
                  <a:srgbClr val="FF0000"/>
                </a:solidFill>
              </a:rPr>
              <a:t>effectively 	denies a person equal access to the District’s education 	program or activity</a:t>
            </a:r>
            <a:r>
              <a:rPr lang="en-US"/>
              <a:t>.</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7"/>
          <p:cNvSpPr txBox="1">
            <a:spLocks noGrp="1"/>
          </p:cNvSpPr>
          <p:nvPr>
            <p:ph type="title" idx="4294967295"/>
          </p:nvPr>
        </p:nvSpPr>
        <p:spPr>
          <a:xfrm>
            <a:off x="0" y="365126"/>
            <a:ext cx="10515600" cy="61553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a:t>HYPO 1: “Back to the Future” Lorraine &amp; Biff </a:t>
            </a:r>
            <a:endParaRPr sz="3959"/>
          </a:p>
        </p:txBody>
      </p:sp>
      <p:sp>
        <p:nvSpPr>
          <p:cNvPr id="265" name="Google Shape;265;p27"/>
          <p:cNvSpPr/>
          <p:nvPr/>
        </p:nvSpPr>
        <p:spPr>
          <a:xfrm>
            <a:off x="463826" y="-240606"/>
            <a:ext cx="4916557" cy="5632311"/>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 </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A SCENE FROM THE SCHOOL CAFETERIA:</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Biff: You want it, you know you want it, and you know you want me to give it to</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you.</a:t>
            </a:r>
            <a:br>
              <a:rPr lang="en-US" sz="1800" b="0" i="0" u="none" strike="noStrike" cap="none">
                <a:solidFill>
                  <a:srgbClr val="000000"/>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Times New Roman"/>
              <a:buNone/>
            </a:pPr>
            <a:r>
              <a:rPr lang="en-US" sz="1800" b="0" i="0" u="none" strike="noStrike" cap="none">
                <a:solidFill>
                  <a:srgbClr val="000000"/>
                </a:solidFill>
                <a:latin typeface="Times New Roman"/>
                <a:ea typeface="Times New Roman"/>
                <a:cs typeface="Times New Roman"/>
                <a:sym typeface="Times New Roman"/>
              </a:rPr>
              <a:t>  </a:t>
            </a: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Lorraine: You shut your filthy mouth, I'm not that kind of girl!</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Biff: Well maybe you are and you just don't know it yet.</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Lorraine: Get your meat hooks off of me!</a:t>
            </a:r>
            <a:endParaRPr sz="1800" b="0" i="0" u="none" strike="noStrike" cap="none">
              <a:solidFill>
                <a:srgbClr val="000000"/>
              </a:solidFill>
              <a:latin typeface="Times New Roman"/>
              <a:ea typeface="Times New Roman"/>
              <a:cs typeface="Times New Roman"/>
              <a:sym typeface="Times New Roman"/>
            </a:endParaRPr>
          </a:p>
        </p:txBody>
      </p:sp>
      <p:pic>
        <p:nvPicPr>
          <p:cNvPr id="266" name="Google Shape;266;p27" descr="metogiveit.jpg"/>
          <p:cNvPicPr preferRelativeResize="0"/>
          <p:nvPr/>
        </p:nvPicPr>
        <p:blipFill rotWithShape="1">
          <a:blip r:embed="rId3">
            <a:alphaModFix/>
          </a:blip>
          <a:srcRect/>
          <a:stretch/>
        </p:blipFill>
        <p:spPr>
          <a:xfrm>
            <a:off x="5611454" y="1229318"/>
            <a:ext cx="5374598" cy="2945117"/>
          </a:xfrm>
          <a:prstGeom prst="rect">
            <a:avLst/>
          </a:prstGeom>
          <a:noFill/>
          <a:ln>
            <a:noFill/>
          </a:ln>
        </p:spPr>
      </p:pic>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a:t>I. Context and Impact of Newly Announced Title IX Regulations </a:t>
            </a:r>
            <a:br>
              <a:rPr lang="en-US" sz="3959"/>
            </a:br>
            <a:endParaRPr sz="3959"/>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Discussion of relevant state and federal laws.</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0"/>
          <p:cNvSpPr txBox="1">
            <a:spLocks noGrp="1"/>
          </p:cNvSpPr>
          <p:nvPr>
            <p:ph type="title" idx="4294967295"/>
          </p:nvPr>
        </p:nvSpPr>
        <p:spPr>
          <a:xfrm>
            <a:off x="0" y="0"/>
            <a:ext cx="10515600" cy="66970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en-US" sz="3959"/>
              <a:t>HYPO 1: “Back to the Future” Lorraine &amp; Biff </a:t>
            </a:r>
            <a:endParaRPr sz="3959"/>
          </a:p>
        </p:txBody>
      </p:sp>
      <p:sp>
        <p:nvSpPr>
          <p:cNvPr id="272" name="Google Shape;272;p30"/>
          <p:cNvSpPr/>
          <p:nvPr/>
        </p:nvSpPr>
        <p:spPr>
          <a:xfrm>
            <a:off x="341243" y="-528638"/>
            <a:ext cx="4916557" cy="7386638"/>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 </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The behavior is by a student towards another student.</a:t>
            </a:r>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Occurring within an educational program </a:t>
            </a:r>
            <a:r>
              <a:rPr lang="en-US" sz="2400" b="0" i="0" u="sng" strike="noStrike" cap="none">
                <a:solidFill>
                  <a:srgbClr val="000000"/>
                </a:solidFill>
                <a:latin typeface="Arial"/>
                <a:ea typeface="Arial"/>
                <a:cs typeface="Arial"/>
                <a:sym typeface="Arial"/>
              </a:rPr>
              <a:t>or activity </a:t>
            </a:r>
            <a:r>
              <a:rPr lang="en-US" sz="2400" b="0" i="0" u="none" strike="noStrike" cap="none">
                <a:solidFill>
                  <a:srgbClr val="000000"/>
                </a:solidFill>
                <a:latin typeface="Arial"/>
                <a:ea typeface="Arial"/>
                <a:cs typeface="Arial"/>
                <a:sym typeface="Arial"/>
              </a:rPr>
              <a:t>(lunch room) of the District.</a:t>
            </a:r>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And constitutes “</a:t>
            </a:r>
            <a:r>
              <a:rPr lang="en-US" sz="2400" b="0" i="0" u="none" strike="noStrike" cap="none">
                <a:solidFill>
                  <a:srgbClr val="FF0000"/>
                </a:solidFill>
                <a:latin typeface="Arial"/>
                <a:ea typeface="Arial"/>
                <a:cs typeface="Arial"/>
                <a:sym typeface="Arial"/>
              </a:rPr>
              <a:t>u</a:t>
            </a:r>
            <a:r>
              <a:rPr lang="en-US" sz="2400" b="1" i="0" u="none" strike="noStrike" cap="none">
                <a:solidFill>
                  <a:srgbClr val="FF0000"/>
                </a:solidFill>
                <a:latin typeface="Arial"/>
                <a:ea typeface="Arial"/>
                <a:cs typeface="Arial"/>
                <a:sym typeface="Arial"/>
              </a:rPr>
              <a:t>nwelcome conduct </a:t>
            </a:r>
            <a:r>
              <a:rPr lang="en-US" sz="2400" b="0" i="0" u="none" strike="noStrike" cap="none">
                <a:solidFill>
                  <a:schemeClr val="dk1"/>
                </a:solidFill>
                <a:latin typeface="Arial"/>
                <a:ea typeface="Arial"/>
                <a:cs typeface="Arial"/>
                <a:sym typeface="Arial"/>
              </a:rPr>
              <a:t>determined by a reasonable person to be 	so severe, pervasive, </a:t>
            </a:r>
            <a:r>
              <a:rPr lang="en-US" sz="2400" b="1" i="0" u="none" strike="noStrike" cap="none">
                <a:solidFill>
                  <a:schemeClr val="dk1"/>
                </a:solidFill>
                <a:latin typeface="Arial"/>
                <a:ea typeface="Arial"/>
                <a:cs typeface="Arial"/>
                <a:sym typeface="Arial"/>
              </a:rPr>
              <a:t>AND </a:t>
            </a:r>
            <a:r>
              <a:rPr lang="en-US" sz="2400" b="0" i="0" u="none" strike="noStrike" cap="none">
                <a:solidFill>
                  <a:schemeClr val="dk1"/>
                </a:solidFill>
                <a:latin typeface="Arial"/>
                <a:ea typeface="Arial"/>
                <a:cs typeface="Arial"/>
                <a:sym typeface="Arial"/>
              </a:rPr>
              <a:t>objectively offensive that it </a:t>
            </a:r>
            <a:r>
              <a:rPr lang="en-US" sz="2400" b="1" i="0" u="none" strike="noStrike" cap="none">
                <a:solidFill>
                  <a:srgbClr val="FF0000"/>
                </a:solidFill>
                <a:latin typeface="Arial"/>
                <a:ea typeface="Arial"/>
                <a:cs typeface="Arial"/>
                <a:sym typeface="Arial"/>
              </a:rPr>
              <a:t>effectively denies a person equal access to the District’s education program or activity</a:t>
            </a:r>
            <a:r>
              <a:rPr lang="en-US" sz="2400" b="0" i="0" u="none" strike="noStrike" cap="none">
                <a:solidFill>
                  <a:schemeClr val="dk1"/>
                </a:solidFill>
                <a:latin typeface="Arial"/>
                <a:ea typeface="Arial"/>
                <a:cs typeface="Arial"/>
                <a:sym typeface="Arial"/>
              </a:rPr>
              <a:t>.</a:t>
            </a:r>
            <a:endParaRPr/>
          </a:p>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What about the other options?</a:t>
            </a: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pic>
        <p:nvPicPr>
          <p:cNvPr id="273" name="Google Shape;273;p30" descr="metogiveit.jpg"/>
          <p:cNvPicPr preferRelativeResize="0"/>
          <p:nvPr/>
        </p:nvPicPr>
        <p:blipFill rotWithShape="1">
          <a:blip r:embed="rId3">
            <a:alphaModFix/>
          </a:blip>
          <a:srcRect/>
          <a:stretch/>
        </p:blipFill>
        <p:spPr>
          <a:xfrm>
            <a:off x="5611454" y="1229318"/>
            <a:ext cx="5374598" cy="2945117"/>
          </a:xfrm>
          <a:prstGeom prst="rect">
            <a:avLst/>
          </a:prstGeom>
          <a:noFill/>
          <a:ln>
            <a:noFill/>
          </a:ln>
        </p:spPr>
      </p:pic>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1"/>
          <p:cNvSpPr txBox="1">
            <a:spLocks noGrp="1"/>
          </p:cNvSpPr>
          <p:nvPr>
            <p:ph type="title"/>
          </p:nvPr>
        </p:nvSpPr>
        <p:spPr>
          <a:xfrm>
            <a:off x="180304" y="90153"/>
            <a:ext cx="11173496" cy="66970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Definition. Policy II.M. Conduct by Staff OR Students</a:t>
            </a:r>
            <a:r>
              <a:rPr lang="en-US" sz="3959"/>
              <a:t>.</a:t>
            </a:r>
            <a:endParaRPr sz="3959"/>
          </a:p>
        </p:txBody>
      </p:sp>
      <p:sp>
        <p:nvSpPr>
          <p:cNvPr id="279" name="Google Shape;279;p31"/>
          <p:cNvSpPr txBox="1">
            <a:spLocks noGrp="1"/>
          </p:cNvSpPr>
          <p:nvPr>
            <p:ph type="body" idx="1"/>
          </p:nvPr>
        </p:nvSpPr>
        <p:spPr>
          <a:xfrm>
            <a:off x="180304" y="759855"/>
            <a:ext cx="11173496" cy="541710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800"/>
              <a:buNone/>
            </a:pPr>
            <a:r>
              <a:rPr lang="en-US" u="sng"/>
              <a:t>Second OPTION for potential sexual harassment by both staff OR students</a:t>
            </a:r>
            <a:endParaRPr/>
          </a:p>
          <a:p>
            <a:pPr marL="0" lvl="0" indent="0" algn="l" rtl="0">
              <a:lnSpc>
                <a:spcPct val="80000"/>
              </a:lnSpc>
              <a:spcBef>
                <a:spcPts val="1000"/>
              </a:spcBef>
              <a:spcAft>
                <a:spcPts val="0"/>
              </a:spcAft>
              <a:buClr>
                <a:schemeClr val="dk1"/>
              </a:buClr>
              <a:buSzPts val="2800"/>
              <a:buNone/>
            </a:pPr>
            <a:r>
              <a:rPr lang="en-US"/>
              <a:t>Sexual Harassment prohibited under Title IX is conduct on the basis of sex, </a:t>
            </a:r>
            <a:r>
              <a:rPr lang="en-US" b="1">
                <a:solidFill>
                  <a:srgbClr val="FF0000"/>
                </a:solidFill>
              </a:rPr>
              <a:t>occurring in an education program or activity of the District</a:t>
            </a:r>
            <a:r>
              <a:rPr lang="en-US"/>
              <a:t>, </a:t>
            </a:r>
            <a:r>
              <a:rPr lang="en-US" b="1">
                <a:solidFill>
                  <a:srgbClr val="00B050"/>
                </a:solidFill>
              </a:rPr>
              <a:t>against a person in the United States</a:t>
            </a:r>
            <a:r>
              <a:rPr lang="en-US"/>
              <a:t>, that satisfies…: </a:t>
            </a:r>
            <a:endParaRPr/>
          </a:p>
          <a:p>
            <a:pPr marL="0" lvl="0" indent="0" algn="l" rtl="0">
              <a:lnSpc>
                <a:spcPct val="80000"/>
              </a:lnSpc>
              <a:spcBef>
                <a:spcPts val="1000"/>
              </a:spcBef>
              <a:spcAft>
                <a:spcPts val="0"/>
              </a:spcAft>
              <a:buClr>
                <a:schemeClr val="dk1"/>
              </a:buClr>
              <a:buSzPts val="2800"/>
              <a:buNone/>
            </a:pPr>
            <a:r>
              <a:rPr lang="en-US"/>
              <a:t>3. …any conduct which would satisfy one or more of the following definitions (Sexual Assault, Dating Violence, Domestic Violence, Stalking):</a:t>
            </a:r>
            <a:endParaRPr/>
          </a:p>
          <a:p>
            <a:pPr marL="514350" lvl="0" indent="-514350" algn="l" rtl="0">
              <a:lnSpc>
                <a:spcPct val="80000"/>
              </a:lnSpc>
              <a:spcBef>
                <a:spcPts val="1000"/>
              </a:spcBef>
              <a:spcAft>
                <a:spcPts val="0"/>
              </a:spcAft>
              <a:buClr>
                <a:srgbClr val="00B050"/>
              </a:buClr>
              <a:buSzPts val="2800"/>
              <a:buAutoNum type="alphaLcPeriod"/>
            </a:pPr>
            <a:r>
              <a:rPr lang="en-US" b="1" u="sng">
                <a:solidFill>
                  <a:srgbClr val="00B050"/>
                </a:solidFill>
              </a:rPr>
              <a:t>Sexual Assault</a:t>
            </a:r>
            <a:r>
              <a:rPr lang="en-US"/>
              <a:t>: Any sexual act(s) directed at another person without </a:t>
            </a:r>
            <a:r>
              <a:rPr lang="en-US" b="1">
                <a:solidFill>
                  <a:srgbClr val="FF0000"/>
                </a:solidFill>
              </a:rPr>
              <a:t>consent </a:t>
            </a:r>
            <a:r>
              <a:rPr lang="en-US"/>
              <a:t>of the victim, including instances where the victim is unable to lawfully give </a:t>
            </a:r>
            <a:r>
              <a:rPr lang="en-US" b="1">
                <a:solidFill>
                  <a:srgbClr val="FF0000"/>
                </a:solidFill>
              </a:rPr>
              <a:t>consent</a:t>
            </a:r>
            <a:r>
              <a:rPr lang="en-US"/>
              <a:t> because of age or cognitive ability. </a:t>
            </a:r>
            <a:endParaRPr/>
          </a:p>
          <a:p>
            <a:pPr marL="457200" lvl="1" indent="0" algn="l" rtl="0">
              <a:lnSpc>
                <a:spcPct val="80000"/>
              </a:lnSpc>
              <a:spcBef>
                <a:spcPts val="500"/>
              </a:spcBef>
              <a:spcAft>
                <a:spcPts val="0"/>
              </a:spcAft>
              <a:buClr>
                <a:srgbClr val="FF0000"/>
              </a:buClr>
              <a:buSzPts val="2400"/>
              <a:buNone/>
            </a:pPr>
            <a:r>
              <a:rPr lang="en-US" b="1">
                <a:solidFill>
                  <a:srgbClr val="FF0000"/>
                </a:solidFill>
              </a:rPr>
              <a:t>Consent</a:t>
            </a:r>
            <a:r>
              <a:rPr lang="en-US"/>
              <a:t> to a sexual act exists where words, actions or other non-verbal conduct objectively communicates a desire to participate in the sexual act(s).</a:t>
            </a:r>
            <a:endParaRPr/>
          </a:p>
          <a:p>
            <a:pPr marL="457200" lvl="1" indent="0" algn="l" rtl="0">
              <a:lnSpc>
                <a:spcPct val="80000"/>
              </a:lnSpc>
              <a:spcBef>
                <a:spcPts val="500"/>
              </a:spcBef>
              <a:spcAft>
                <a:spcPts val="0"/>
              </a:spcAft>
              <a:buClr>
                <a:srgbClr val="FF0000"/>
              </a:buClr>
              <a:buSzPts val="2400"/>
              <a:buNone/>
            </a:pPr>
            <a:r>
              <a:rPr lang="en-US" b="1">
                <a:solidFill>
                  <a:srgbClr val="FF0000"/>
                </a:solidFill>
              </a:rPr>
              <a:t>Consent</a:t>
            </a:r>
            <a:r>
              <a:rPr lang="en-US"/>
              <a:t> to some sexual act(s) does not indicate consent to all sexual acts.</a:t>
            </a:r>
            <a:endParaRPr/>
          </a:p>
          <a:p>
            <a:pPr marL="457200" lvl="1" indent="0" algn="l" rtl="0">
              <a:lnSpc>
                <a:spcPct val="80000"/>
              </a:lnSpc>
              <a:spcBef>
                <a:spcPts val="500"/>
              </a:spcBef>
              <a:spcAft>
                <a:spcPts val="0"/>
              </a:spcAft>
              <a:buClr>
                <a:srgbClr val="FF0000"/>
              </a:buClr>
              <a:buSzPts val="2400"/>
              <a:buNone/>
            </a:pPr>
            <a:r>
              <a:rPr lang="en-US" b="1">
                <a:solidFill>
                  <a:srgbClr val="FF0000"/>
                </a:solidFill>
              </a:rPr>
              <a:t>Consent </a:t>
            </a:r>
            <a:r>
              <a:rPr lang="en-US"/>
              <a:t>may be withdrawn at any time by objectively communicating through words, actions or other non-verbal conduct.</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32"/>
          <p:cNvSpPr txBox="1">
            <a:spLocks noGrp="1"/>
          </p:cNvSpPr>
          <p:nvPr>
            <p:ph type="title"/>
          </p:nvPr>
        </p:nvSpPr>
        <p:spPr>
          <a:xfrm>
            <a:off x="180304" y="90153"/>
            <a:ext cx="11173496" cy="66970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Definition. Policy II.M. Conduct by Staff OR Students</a:t>
            </a:r>
            <a:r>
              <a:rPr lang="en-US" sz="3959"/>
              <a:t>.</a:t>
            </a:r>
            <a:endParaRPr sz="3959"/>
          </a:p>
        </p:txBody>
      </p:sp>
      <p:sp>
        <p:nvSpPr>
          <p:cNvPr id="285" name="Google Shape;285;p32"/>
          <p:cNvSpPr txBox="1">
            <a:spLocks noGrp="1"/>
          </p:cNvSpPr>
          <p:nvPr>
            <p:ph type="body" idx="1"/>
          </p:nvPr>
        </p:nvSpPr>
        <p:spPr>
          <a:xfrm>
            <a:off x="180304" y="759855"/>
            <a:ext cx="11173496" cy="54171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THIRD OPTION for potential sexual harassment by both staff OR students</a:t>
            </a:r>
            <a:endParaRPr/>
          </a:p>
          <a:p>
            <a:pPr marL="0" lvl="0" indent="0" algn="l" rtl="0">
              <a:lnSpc>
                <a:spcPct val="90000"/>
              </a:lnSpc>
              <a:spcBef>
                <a:spcPts val="1000"/>
              </a:spcBef>
              <a:spcAft>
                <a:spcPts val="0"/>
              </a:spcAft>
              <a:buClr>
                <a:schemeClr val="dk1"/>
              </a:buClr>
              <a:buSzPts val="2800"/>
              <a:buNone/>
            </a:pPr>
            <a:r>
              <a:rPr lang="en-US"/>
              <a:t>Sexual Harassment prohibited under Title IX is conduct on the basis of sex, </a:t>
            </a:r>
            <a:r>
              <a:rPr lang="en-US" b="1">
                <a:solidFill>
                  <a:srgbClr val="FF0000"/>
                </a:solidFill>
              </a:rPr>
              <a:t>occurring in an education program or activity of the District</a:t>
            </a:r>
            <a:r>
              <a:rPr lang="en-US"/>
              <a:t>, </a:t>
            </a:r>
            <a:r>
              <a:rPr lang="en-US" b="1">
                <a:solidFill>
                  <a:srgbClr val="00B050"/>
                </a:solidFill>
              </a:rPr>
              <a:t>against a person in the United States</a:t>
            </a:r>
            <a:r>
              <a:rPr lang="en-US"/>
              <a:t>, that satisfies…: </a:t>
            </a:r>
            <a:endParaRPr/>
          </a:p>
          <a:p>
            <a:pPr marL="0" lvl="0" indent="0" algn="l" rtl="0">
              <a:lnSpc>
                <a:spcPct val="90000"/>
              </a:lnSpc>
              <a:spcBef>
                <a:spcPts val="1000"/>
              </a:spcBef>
              <a:spcAft>
                <a:spcPts val="0"/>
              </a:spcAft>
              <a:buClr>
                <a:schemeClr val="dk1"/>
              </a:buClr>
              <a:buSzPts val="2800"/>
              <a:buNone/>
            </a:pPr>
            <a:r>
              <a:rPr lang="en-US"/>
              <a:t>b. </a:t>
            </a:r>
            <a:r>
              <a:rPr lang="en-US" b="1"/>
              <a:t>Dating Violence</a:t>
            </a:r>
            <a:r>
              <a:rPr lang="en-US"/>
              <a:t>: Violence committed by a person who is or has been in a social relationship of a romantic or an intimate nature with the victim. The existence of the relationship shall be considered with reference to the length of the relationship, the type of relationship and the frequency of the interactions between the persons involved in the relationship.</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3"/>
          <p:cNvSpPr txBox="1">
            <a:spLocks noGrp="1"/>
          </p:cNvSpPr>
          <p:nvPr>
            <p:ph type="title"/>
          </p:nvPr>
        </p:nvSpPr>
        <p:spPr>
          <a:xfrm>
            <a:off x="180304" y="90153"/>
            <a:ext cx="11173496" cy="66970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Definition. Policy II.M. Conduct by Staff OR Students</a:t>
            </a:r>
            <a:r>
              <a:rPr lang="en-US" sz="3959"/>
              <a:t>.</a:t>
            </a:r>
            <a:endParaRPr sz="3959"/>
          </a:p>
        </p:txBody>
      </p:sp>
      <p:sp>
        <p:nvSpPr>
          <p:cNvPr id="291" name="Google Shape;291;p33"/>
          <p:cNvSpPr txBox="1">
            <a:spLocks noGrp="1"/>
          </p:cNvSpPr>
          <p:nvPr>
            <p:ph type="body" idx="1"/>
          </p:nvPr>
        </p:nvSpPr>
        <p:spPr>
          <a:xfrm>
            <a:off x="180304" y="759855"/>
            <a:ext cx="11173496" cy="54171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FOURTH OPTION for potential sexual harassment by both staff OR students</a:t>
            </a:r>
            <a:endParaRPr/>
          </a:p>
          <a:p>
            <a:pPr marL="0" lvl="0" indent="0" algn="l" rtl="0">
              <a:lnSpc>
                <a:spcPct val="90000"/>
              </a:lnSpc>
              <a:spcBef>
                <a:spcPts val="1000"/>
              </a:spcBef>
              <a:spcAft>
                <a:spcPts val="0"/>
              </a:spcAft>
              <a:buClr>
                <a:schemeClr val="dk1"/>
              </a:buClr>
              <a:buSzPts val="2800"/>
              <a:buNone/>
            </a:pPr>
            <a:r>
              <a:rPr lang="en-US"/>
              <a:t>Sexual Harassment prohibited under Title IX is conduct on the basis of sex, </a:t>
            </a:r>
            <a:r>
              <a:rPr lang="en-US" b="1">
                <a:solidFill>
                  <a:srgbClr val="FF0000"/>
                </a:solidFill>
              </a:rPr>
              <a:t>occurring in an education program or activity of the District</a:t>
            </a:r>
            <a:r>
              <a:rPr lang="en-US"/>
              <a:t>, </a:t>
            </a:r>
            <a:r>
              <a:rPr lang="en-US" b="1">
                <a:solidFill>
                  <a:srgbClr val="00B050"/>
                </a:solidFill>
              </a:rPr>
              <a:t>against a person in the United States</a:t>
            </a:r>
            <a:r>
              <a:rPr lang="en-US"/>
              <a:t>, that satisfies…: </a:t>
            </a:r>
            <a:endParaRPr/>
          </a:p>
          <a:p>
            <a:pPr marL="0" lvl="0" indent="0" algn="l" rtl="0">
              <a:lnSpc>
                <a:spcPct val="90000"/>
              </a:lnSpc>
              <a:spcBef>
                <a:spcPts val="1000"/>
              </a:spcBef>
              <a:spcAft>
                <a:spcPts val="0"/>
              </a:spcAft>
              <a:buClr>
                <a:schemeClr val="dk1"/>
              </a:buClr>
              <a:buSzPts val="2800"/>
              <a:buNone/>
            </a:pPr>
            <a:r>
              <a:rPr lang="en-US"/>
              <a:t>c. </a:t>
            </a:r>
            <a:r>
              <a:rPr lang="en-US" b="1"/>
              <a:t>Domestic Violence</a:t>
            </a:r>
            <a:r>
              <a:rPr lang="en-US"/>
              <a:t>: Felony or misdemeanor crimes of violence committed by a current or former spouse or intimate partner of the victim, by a person with whom the victim shares a child, by a person who is cohabiting with or has cohabited with the victim as a spouse or intimate partner or any other persons protected under 13 V.S.A. section 1101 from domestic abuse.</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4"/>
          <p:cNvSpPr txBox="1">
            <a:spLocks noGrp="1"/>
          </p:cNvSpPr>
          <p:nvPr>
            <p:ph type="title"/>
          </p:nvPr>
        </p:nvSpPr>
        <p:spPr>
          <a:xfrm>
            <a:off x="180304" y="90153"/>
            <a:ext cx="11173496" cy="66970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Definition. Policy II.M. Conduct by Staff OR Students</a:t>
            </a:r>
            <a:r>
              <a:rPr lang="en-US" sz="3959"/>
              <a:t>.</a:t>
            </a:r>
            <a:endParaRPr sz="3959"/>
          </a:p>
        </p:txBody>
      </p:sp>
      <p:sp>
        <p:nvSpPr>
          <p:cNvPr id="297" name="Google Shape;297;p34"/>
          <p:cNvSpPr txBox="1">
            <a:spLocks noGrp="1"/>
          </p:cNvSpPr>
          <p:nvPr>
            <p:ph type="body" idx="1"/>
          </p:nvPr>
        </p:nvSpPr>
        <p:spPr>
          <a:xfrm>
            <a:off x="180304" y="759855"/>
            <a:ext cx="11173496" cy="54171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FIFTH OPTION for potential sexual harassment by both staff OR students</a:t>
            </a:r>
            <a:endParaRPr/>
          </a:p>
          <a:p>
            <a:pPr marL="0" lvl="0" indent="0" algn="l" rtl="0">
              <a:lnSpc>
                <a:spcPct val="90000"/>
              </a:lnSpc>
              <a:spcBef>
                <a:spcPts val="1000"/>
              </a:spcBef>
              <a:spcAft>
                <a:spcPts val="0"/>
              </a:spcAft>
              <a:buClr>
                <a:schemeClr val="dk1"/>
              </a:buClr>
              <a:buSzPts val="2800"/>
              <a:buNone/>
            </a:pPr>
            <a:r>
              <a:rPr lang="en-US"/>
              <a:t>Sexual Harassment prohibited under Title IX is conduct on the basis of sex, </a:t>
            </a:r>
            <a:r>
              <a:rPr lang="en-US" b="1">
                <a:solidFill>
                  <a:srgbClr val="FF0000"/>
                </a:solidFill>
              </a:rPr>
              <a:t>occurring in an education program or activity of the District</a:t>
            </a:r>
            <a:r>
              <a:rPr lang="en-US"/>
              <a:t>, </a:t>
            </a:r>
            <a:r>
              <a:rPr lang="en-US" b="1">
                <a:solidFill>
                  <a:srgbClr val="00B050"/>
                </a:solidFill>
              </a:rPr>
              <a:t>against a person in the United States</a:t>
            </a:r>
            <a:r>
              <a:rPr lang="en-US"/>
              <a:t>, that satisfies…: </a:t>
            </a:r>
            <a:endParaRPr/>
          </a:p>
          <a:p>
            <a:pPr marL="0" lvl="0" indent="0" algn="l" rtl="0">
              <a:lnSpc>
                <a:spcPct val="90000"/>
              </a:lnSpc>
              <a:spcBef>
                <a:spcPts val="1000"/>
              </a:spcBef>
              <a:spcAft>
                <a:spcPts val="0"/>
              </a:spcAft>
              <a:buClr>
                <a:schemeClr val="dk1"/>
              </a:buClr>
              <a:buSzPts val="2800"/>
              <a:buNone/>
            </a:pPr>
            <a:r>
              <a:rPr lang="en-US"/>
              <a:t>d. </a:t>
            </a:r>
            <a:r>
              <a:rPr lang="en-US" b="1"/>
              <a:t>Stalking</a:t>
            </a:r>
            <a:r>
              <a:rPr lang="en-US"/>
              <a:t>: A purposeful course of conduct by a person directed at a specific person that would cause a reasonable person to fear for their safety or the safety of others or suffer substantial emotional distress.</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HYPO 2</a:t>
            </a:r>
            <a:endParaRPr/>
          </a:p>
        </p:txBody>
      </p:sp>
      <p:sp>
        <p:nvSpPr>
          <p:cNvPr id="303" name="Google Shape;303;p3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400"/>
              <a:buNone/>
            </a:pPr>
            <a:r>
              <a:rPr lang="en-US"/>
              <a:t>Richard “DICK” Vernon (Vice Principal, with teaching duties)</a:t>
            </a:r>
            <a:endParaRPr/>
          </a:p>
        </p:txBody>
      </p:sp>
      <p:sp>
        <p:nvSpPr>
          <p:cNvPr id="304" name="Google Shape;304;p3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400"/>
              <a:buNone/>
            </a:pPr>
            <a:r>
              <a:rPr lang="en-US"/>
              <a:t>Claire Standish (Senior)</a:t>
            </a:r>
            <a:endParaRPr/>
          </a:p>
        </p:txBody>
      </p:sp>
      <p:pic>
        <p:nvPicPr>
          <p:cNvPr id="305" name="Google Shape;305;p36" descr="http://vignette1.wikia.nocookie.net/thebreakfastclub/images/e/e3/Paul_gleason_breakfast_club.jpg/revision/latest?cb=20120329205601"/>
          <p:cNvPicPr preferRelativeResize="0">
            <a:picLocks noGrp="1"/>
          </p:cNvPicPr>
          <p:nvPr>
            <p:ph type="body" idx="2"/>
          </p:nvPr>
        </p:nvPicPr>
        <p:blipFill rotWithShape="1">
          <a:blip r:embed="rId3">
            <a:alphaModFix/>
          </a:blip>
          <a:srcRect/>
          <a:stretch/>
        </p:blipFill>
        <p:spPr>
          <a:xfrm>
            <a:off x="2103438" y="3090862"/>
            <a:ext cx="3048000" cy="2286000"/>
          </a:xfrm>
          <a:prstGeom prst="rect">
            <a:avLst/>
          </a:prstGeom>
          <a:noFill/>
          <a:ln>
            <a:noFill/>
          </a:ln>
        </p:spPr>
      </p:pic>
      <p:pic>
        <p:nvPicPr>
          <p:cNvPr id="306" name="Google Shape;306;p36" descr="http://vignette1.wikia.nocookie.net/thebreakfastclub/images/d/d7/Claire1.jpg/revision/latest?cb=20130708054139"/>
          <p:cNvPicPr preferRelativeResize="0">
            <a:picLocks noGrp="1"/>
          </p:cNvPicPr>
          <p:nvPr>
            <p:ph type="body" idx="4"/>
          </p:nvPr>
        </p:nvPicPr>
        <p:blipFill rotWithShape="1">
          <a:blip r:embed="rId4">
            <a:alphaModFix/>
          </a:blip>
          <a:srcRect/>
          <a:stretch/>
        </p:blipFill>
        <p:spPr>
          <a:xfrm>
            <a:off x="7650163" y="3090862"/>
            <a:ext cx="1828800" cy="2286000"/>
          </a:xfrm>
          <a:prstGeom prst="rect">
            <a:avLst/>
          </a:prstGeom>
          <a:noFill/>
          <a:ln>
            <a:noFill/>
          </a:ln>
        </p:spPr>
      </p:pic>
      <p:sp>
        <p:nvSpPr>
          <p:cNvPr id="308" name="Google Shape;308;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g9607bf9e2c_0_5"/>
          <p:cNvSpPr txBox="1">
            <a:spLocks noGrp="1"/>
          </p:cNvSpPr>
          <p:nvPr>
            <p:ph type="title"/>
          </p:nvPr>
        </p:nvSpPr>
        <p:spPr>
          <a:xfrm>
            <a:off x="1341120" y="191777"/>
            <a:ext cx="9509700" cy="6402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Calibri"/>
              <a:buNone/>
            </a:pPr>
            <a:r>
              <a:rPr lang="en-US" sz="3959"/>
              <a:t>Example 2</a:t>
            </a:r>
            <a:endParaRPr sz="3959"/>
          </a:p>
        </p:txBody>
      </p:sp>
      <p:sp>
        <p:nvSpPr>
          <p:cNvPr id="314" name="Google Shape;314;g9607bf9e2c_0_5"/>
          <p:cNvSpPr txBox="1">
            <a:spLocks noGrp="1"/>
          </p:cNvSpPr>
          <p:nvPr>
            <p:ph type="body" idx="1"/>
          </p:nvPr>
        </p:nvSpPr>
        <p:spPr>
          <a:xfrm>
            <a:off x="2278965" y="832021"/>
            <a:ext cx="9552000" cy="5668800"/>
          </a:xfrm>
          <a:prstGeom prst="rect">
            <a:avLst/>
          </a:prstGeom>
          <a:noFill/>
          <a:ln>
            <a:noFill/>
          </a:ln>
        </p:spPr>
        <p:txBody>
          <a:bodyPr spcFirstLastPara="1" wrap="square" lIns="91425" tIns="45700" rIns="91425" bIns="45700" anchor="t" anchorCtr="0">
            <a:noAutofit/>
          </a:bodyPr>
          <a:lstStyle/>
          <a:p>
            <a:pPr marL="45720" lvl="0" indent="0" algn="l" rtl="0">
              <a:lnSpc>
                <a:spcPct val="70000"/>
              </a:lnSpc>
              <a:spcBef>
                <a:spcPts val="0"/>
              </a:spcBef>
              <a:spcAft>
                <a:spcPts val="0"/>
              </a:spcAft>
              <a:buClr>
                <a:schemeClr val="dk1"/>
              </a:buClr>
              <a:buSzPts val="2590"/>
              <a:buNone/>
            </a:pPr>
            <a:r>
              <a:rPr lang="en-US" sz="2590"/>
              <a:t>Claire Standish is a high school senior. Unfortunately she has failed to turn in her homework for math three times in a row and is made to serve after school detention in the school library.  Richard Vernon, Vice Principal, supervises the detention, walking up and down the aisle monitoring the students.  On a few occasions he moves out of the aisle and stops behind Claire’s chair.  She gets the feeling he is looking at her.  Once he put his hand on her shoulder and leaned over her desk for a few seconds before she looks up and says “What??” and finds Richard quickly averting his eyes.  Claire believes he was actually looking down her blouse.  By the end of the detention Claire is feeling very uncomfortable.  When the session is over she gets up to leave and Richard Vernon says to her “I hope I get to see you again -</a:t>
            </a:r>
            <a:r>
              <a:rPr lang="en-US" sz="2590" b="1" i="1"/>
              <a:t> really soon</a:t>
            </a:r>
            <a:r>
              <a:rPr lang="en-US" sz="2590"/>
              <a:t>.”  Flustered and annoyed Claire walks out, get’s into her dad’s car where he is waiting to take her home and tells him everything.</a:t>
            </a:r>
            <a:endParaRPr/>
          </a:p>
          <a:p>
            <a:pPr marL="45720" lvl="0" indent="0" algn="l" rtl="0">
              <a:lnSpc>
                <a:spcPct val="70000"/>
              </a:lnSpc>
              <a:spcBef>
                <a:spcPts val="1000"/>
              </a:spcBef>
              <a:spcAft>
                <a:spcPts val="0"/>
              </a:spcAft>
              <a:buClr>
                <a:schemeClr val="dk1"/>
              </a:buClr>
              <a:buSzPts val="2590"/>
              <a:buNone/>
            </a:pPr>
            <a:r>
              <a:rPr lang="en-US" sz="2590"/>
              <a:t>The next day, Claire’s dad, Mr. Standish calls you as school principal and tells you that his daughter was “</a:t>
            </a:r>
            <a:r>
              <a:rPr lang="en-US" sz="2590" i="1"/>
              <a:t>hit on</a:t>
            </a:r>
            <a:r>
              <a:rPr lang="en-US" sz="2590"/>
              <a:t>” by Dick Vernon and that he thinks he is a creep.  “</a:t>
            </a:r>
            <a:r>
              <a:rPr lang="en-US" sz="2590" i="1"/>
              <a:t>So my question for you is – what are you going to do about this sick guy???“</a:t>
            </a:r>
            <a:endParaRPr sz="2590" i="1"/>
          </a:p>
        </p:txBody>
      </p:sp>
      <p:sp>
        <p:nvSpPr>
          <p:cNvPr id="316" name="Google Shape;316;g9607bf9e2c_0_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g9607bf9e2c_0_0"/>
          <p:cNvSpPr txBox="1">
            <a:spLocks noGrp="1"/>
          </p:cNvSpPr>
          <p:nvPr>
            <p:ph type="title"/>
          </p:nvPr>
        </p:nvSpPr>
        <p:spPr>
          <a:xfrm>
            <a:off x="180304" y="90153"/>
            <a:ext cx="11173500" cy="669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Definition. Policy II.M. Conduct by Staff ONLY.</a:t>
            </a:r>
            <a:endParaRPr sz="3959" b="1">
              <a:solidFill>
                <a:srgbClr val="00B050"/>
              </a:solidFill>
            </a:endParaRPr>
          </a:p>
        </p:txBody>
      </p:sp>
      <p:sp>
        <p:nvSpPr>
          <p:cNvPr id="322" name="Google Shape;322;g9607bf9e2c_0_0"/>
          <p:cNvSpPr txBox="1">
            <a:spLocks noGrp="1"/>
          </p:cNvSpPr>
          <p:nvPr>
            <p:ph type="body" idx="1"/>
          </p:nvPr>
        </p:nvSpPr>
        <p:spPr>
          <a:xfrm>
            <a:off x="180304" y="759855"/>
            <a:ext cx="11173500" cy="541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u="sng"/>
              <a:t>OPTION for potential sexual harassment for staff ONLY</a:t>
            </a:r>
            <a:endParaRPr/>
          </a:p>
          <a:p>
            <a:pPr marL="0" lvl="0" indent="0" algn="l" rtl="0">
              <a:lnSpc>
                <a:spcPct val="90000"/>
              </a:lnSpc>
              <a:spcBef>
                <a:spcPts val="1000"/>
              </a:spcBef>
              <a:spcAft>
                <a:spcPts val="0"/>
              </a:spcAft>
              <a:buClr>
                <a:schemeClr val="dk1"/>
              </a:buClr>
              <a:buSzPts val="2800"/>
              <a:buNone/>
            </a:pPr>
            <a:r>
              <a:rPr lang="en-US"/>
              <a:t>Sexual Harassment prohibited under Title IX is conduct on the basis of sex, </a:t>
            </a:r>
            <a:r>
              <a:rPr lang="en-US" b="1">
                <a:solidFill>
                  <a:srgbClr val="FF0000"/>
                </a:solidFill>
              </a:rPr>
              <a:t>occurring in an education program or activity of the District</a:t>
            </a:r>
            <a:r>
              <a:rPr lang="en-US"/>
              <a:t>, </a:t>
            </a:r>
            <a:r>
              <a:rPr lang="en-US" b="1">
                <a:solidFill>
                  <a:srgbClr val="00B050"/>
                </a:solidFill>
              </a:rPr>
              <a:t>against a person in the United States</a:t>
            </a:r>
            <a:r>
              <a:rPr lang="en-US"/>
              <a:t>, that satisfies…: </a:t>
            </a:r>
            <a:endParaRPr/>
          </a:p>
          <a:p>
            <a:pPr marL="514350" lvl="0" indent="-514350" algn="l" rtl="0">
              <a:lnSpc>
                <a:spcPct val="90000"/>
              </a:lnSpc>
              <a:spcBef>
                <a:spcPts val="1000"/>
              </a:spcBef>
              <a:spcAft>
                <a:spcPts val="0"/>
              </a:spcAft>
              <a:buClr>
                <a:schemeClr val="dk1"/>
              </a:buClr>
              <a:buSzPts val="2800"/>
              <a:buAutoNum type="arabicPeriod"/>
            </a:pPr>
            <a:r>
              <a:rPr lang="en-US"/>
              <a:t>A </a:t>
            </a:r>
            <a:r>
              <a:rPr lang="en-US" b="1"/>
              <a:t>school district employee </a:t>
            </a:r>
            <a:r>
              <a:rPr lang="en-US"/>
              <a:t>conditioning the provision of an aid, benefit, or service of the District on an individual’s participation in unwelcome sexual conduct.</a:t>
            </a:r>
            <a:endParaRPr/>
          </a:p>
          <a:p>
            <a:pPr marL="514350" lvl="0" indent="-336550" algn="l" rtl="0">
              <a:lnSpc>
                <a:spcPct val="90000"/>
              </a:lnSpc>
              <a:spcBef>
                <a:spcPts val="1000"/>
              </a:spcBef>
              <a:spcAft>
                <a:spcPts val="0"/>
              </a:spcAft>
              <a:buClr>
                <a:schemeClr val="dk1"/>
              </a:buClr>
              <a:buSzPts val="2800"/>
              <a:buNone/>
            </a:pPr>
            <a:endParaRPr/>
          </a:p>
          <a:p>
            <a:pPr marL="914400" lvl="2" indent="0" algn="l" rtl="0">
              <a:lnSpc>
                <a:spcPct val="90000"/>
              </a:lnSpc>
              <a:spcBef>
                <a:spcPts val="500"/>
              </a:spcBef>
              <a:spcAft>
                <a:spcPts val="0"/>
              </a:spcAft>
              <a:buClr>
                <a:schemeClr val="dk1"/>
              </a:buClr>
              <a:buSzPts val="2800"/>
              <a:buNone/>
            </a:pPr>
            <a:r>
              <a:rPr lang="en-US" sz="2800"/>
              <a:t>NOTE: VERMONT’s Definition of Sexual Harassment does NOT limit “Quid Pro Quo” conduct to staff/teachers/administrators only.  Title IX does. </a:t>
            </a:r>
            <a:endParaRPr sz="280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8"/>
          <p:cNvSpPr txBox="1">
            <a:spLocks noGrp="1"/>
          </p:cNvSpPr>
          <p:nvPr>
            <p:ph type="title"/>
          </p:nvPr>
        </p:nvSpPr>
        <p:spPr>
          <a:xfrm>
            <a:off x="180304" y="90153"/>
            <a:ext cx="11173496" cy="6697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Definition. Policy II.M. Conduct by Staff ONLY.</a:t>
            </a:r>
            <a:endParaRPr sz="3959" b="1">
              <a:solidFill>
                <a:srgbClr val="00B050"/>
              </a:solidFill>
            </a:endParaRPr>
          </a:p>
        </p:txBody>
      </p:sp>
      <p:sp>
        <p:nvSpPr>
          <p:cNvPr id="328" name="Google Shape;328;p38"/>
          <p:cNvSpPr txBox="1">
            <a:spLocks noGrp="1"/>
          </p:cNvSpPr>
          <p:nvPr>
            <p:ph type="body" idx="1"/>
          </p:nvPr>
        </p:nvSpPr>
        <p:spPr>
          <a:xfrm>
            <a:off x="180304" y="759855"/>
            <a:ext cx="11173496" cy="54171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OPTION for potential sexual harassment for staff ONLY</a:t>
            </a:r>
            <a:endParaRPr/>
          </a:p>
          <a:p>
            <a:pPr marL="0" lvl="0" indent="0" algn="l" rtl="0">
              <a:lnSpc>
                <a:spcPct val="90000"/>
              </a:lnSpc>
              <a:spcBef>
                <a:spcPts val="1000"/>
              </a:spcBef>
              <a:spcAft>
                <a:spcPts val="0"/>
              </a:spcAft>
              <a:buClr>
                <a:schemeClr val="dk1"/>
              </a:buClr>
              <a:buSzPts val="2800"/>
              <a:buNone/>
            </a:pPr>
            <a:r>
              <a:rPr lang="en-US"/>
              <a:t>Sexual Harassment prohibited under Title IX is conduct on the basis of sex, </a:t>
            </a:r>
            <a:r>
              <a:rPr lang="en-US" b="1">
                <a:solidFill>
                  <a:srgbClr val="FF0000"/>
                </a:solidFill>
              </a:rPr>
              <a:t>occurring in an education program or activity of the District</a:t>
            </a:r>
            <a:r>
              <a:rPr lang="en-US"/>
              <a:t>, </a:t>
            </a:r>
            <a:r>
              <a:rPr lang="en-US" b="1">
                <a:solidFill>
                  <a:srgbClr val="00B050"/>
                </a:solidFill>
              </a:rPr>
              <a:t>against a person in the United States</a:t>
            </a:r>
            <a:r>
              <a:rPr lang="en-US"/>
              <a:t>, that satisfies…: </a:t>
            </a:r>
            <a:endParaRPr/>
          </a:p>
          <a:p>
            <a:pPr marL="514350" lvl="0" indent="-514350" algn="l" rtl="0">
              <a:lnSpc>
                <a:spcPct val="90000"/>
              </a:lnSpc>
              <a:spcBef>
                <a:spcPts val="1000"/>
              </a:spcBef>
              <a:spcAft>
                <a:spcPts val="0"/>
              </a:spcAft>
              <a:buClr>
                <a:schemeClr val="dk1"/>
              </a:buClr>
              <a:buSzPts val="2800"/>
              <a:buAutoNum type="arabicPeriod"/>
            </a:pPr>
            <a:r>
              <a:rPr lang="en-US"/>
              <a:t>A </a:t>
            </a:r>
            <a:r>
              <a:rPr lang="en-US" b="1"/>
              <a:t>school district employee </a:t>
            </a:r>
            <a:r>
              <a:rPr lang="en-US"/>
              <a:t>conditioning the provision of an aid, benefit, or service of the District on an individual’s participation in unwelcome sexual conduct.</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a:t>DOES THIS apply to what happened between Claire and Dick Vernon?</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g9607bf9e2c_0_1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What if it only satisfies IX?</a:t>
            </a:r>
            <a:endParaRPr/>
          </a:p>
        </p:txBody>
      </p:sp>
      <p:sp>
        <p:nvSpPr>
          <p:cNvPr id="334" name="Google Shape;334;g9607bf9e2c_0_1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ANSWER: USE TITLE IX PROCESS</a:t>
            </a:r>
            <a:endParaRPr/>
          </a:p>
          <a:p>
            <a:pPr marL="228600" lvl="0" indent="0" algn="l" rtl="0">
              <a:lnSpc>
                <a:spcPct val="90000"/>
              </a:lnSpc>
              <a:spcBef>
                <a:spcPts val="1000"/>
              </a:spcBef>
              <a:spcAft>
                <a:spcPts val="0"/>
              </a:spcAft>
              <a:buNone/>
            </a:pP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Vermont’s Public Accommodations Act</a:t>
            </a:r>
            <a:endParaRPr b="1">
              <a:solidFill>
                <a:srgbClr val="00B0F0"/>
              </a:solidFill>
            </a:endParaRPr>
          </a:p>
        </p:txBody>
      </p:sp>
      <p:sp>
        <p:nvSpPr>
          <p:cNvPr id="103" name="Google Shape;10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9 V.S.A. Sec. 4500 et seq. is the state law which prohibits discrimination on the basis of sex, requiring that an operator of a place of public accommodation (such as a school) …. </a:t>
            </a:r>
            <a:endParaRPr/>
          </a:p>
          <a:p>
            <a:pPr marL="685800" lvl="1" indent="-228600" algn="l" rtl="0">
              <a:lnSpc>
                <a:spcPct val="90000"/>
              </a:lnSpc>
              <a:spcBef>
                <a:spcPts val="500"/>
              </a:spcBef>
              <a:spcAft>
                <a:spcPts val="0"/>
              </a:spcAft>
              <a:buClr>
                <a:schemeClr val="dk1"/>
              </a:buClr>
              <a:buSzPts val="2400"/>
              <a:buChar char="•"/>
            </a:pPr>
            <a:r>
              <a:rPr lang="en-US"/>
              <a:t>“shall not, because of race, creed, color, national origin, marital status, </a:t>
            </a:r>
            <a:r>
              <a:rPr lang="en-US" b="1"/>
              <a:t>sex, </a:t>
            </a:r>
            <a:r>
              <a:rPr lang="en-US"/>
              <a:t>or gender identity of any person, refuse, withhold from, or deny to that person any of the accommodations, advantages, facilities, and privileges of a place of public accommodation.”</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So what do you do if it satisfies only VT?</a:t>
            </a:r>
            <a:endParaRPr/>
          </a:p>
        </p:txBody>
      </p:sp>
      <p:sp>
        <p:nvSpPr>
          <p:cNvPr id="340" name="Google Shape;340;p3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0" algn="l" rtl="0">
              <a:lnSpc>
                <a:spcPct val="90000"/>
              </a:lnSpc>
              <a:spcBef>
                <a:spcPts val="0"/>
              </a:spcBef>
              <a:spcAft>
                <a:spcPts val="0"/>
              </a:spcAft>
              <a:buNone/>
            </a:pPr>
            <a:endParaRPr/>
          </a:p>
          <a:p>
            <a:pPr marL="228600" lvl="0" indent="0" algn="l" rtl="0">
              <a:lnSpc>
                <a:spcPct val="90000"/>
              </a:lnSpc>
              <a:spcBef>
                <a:spcPts val="0"/>
              </a:spcBef>
              <a:spcAft>
                <a:spcPts val="0"/>
              </a:spcAft>
              <a:buNone/>
            </a:pPr>
            <a:endParaRPr/>
          </a:p>
          <a:p>
            <a:pPr marL="228600" lvl="0" indent="0" algn="l" rtl="0">
              <a:lnSpc>
                <a:spcPct val="90000"/>
              </a:lnSpc>
              <a:spcBef>
                <a:spcPts val="0"/>
              </a:spcBef>
              <a:spcAft>
                <a:spcPts val="0"/>
              </a:spcAft>
              <a:buNone/>
            </a:pPr>
            <a:r>
              <a:rPr lang="en-US"/>
              <a:t>DISCUSSION: </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0" algn="l" rtl="0">
              <a:lnSpc>
                <a:spcPct val="90000"/>
              </a:lnSpc>
              <a:spcBef>
                <a:spcPts val="1000"/>
              </a:spcBef>
              <a:spcAft>
                <a:spcPts val="0"/>
              </a:spcAft>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g9607bf9e2c_0_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So what do you do if it satisfies both?</a:t>
            </a:r>
            <a:endParaRPr/>
          </a:p>
        </p:txBody>
      </p:sp>
      <p:sp>
        <p:nvSpPr>
          <p:cNvPr id="346" name="Google Shape;346;g9607bf9e2c_0_1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228600" lvl="0" indent="0" algn="l" rtl="0">
              <a:lnSpc>
                <a:spcPct val="90000"/>
              </a:lnSpc>
              <a:spcBef>
                <a:spcPts val="0"/>
              </a:spcBef>
              <a:spcAft>
                <a:spcPts val="0"/>
              </a:spcAft>
              <a:buNone/>
            </a:pPr>
            <a:endParaRPr/>
          </a:p>
          <a:p>
            <a:pPr marL="228600" lvl="0" indent="-50800" algn="l" rtl="0">
              <a:lnSpc>
                <a:spcPct val="90000"/>
              </a:lnSpc>
              <a:spcBef>
                <a:spcPts val="1000"/>
              </a:spcBef>
              <a:spcAft>
                <a:spcPts val="0"/>
              </a:spcAft>
              <a:buClr>
                <a:schemeClr val="dk1"/>
              </a:buClr>
              <a:buSzPts val="2800"/>
              <a:buNone/>
            </a:pPr>
            <a:r>
              <a:rPr lang="en-US"/>
              <a:t>DISCUSSION: </a:t>
            </a:r>
            <a:endParaRPr/>
          </a:p>
          <a:p>
            <a:pPr marL="228600" lvl="0" indent="-50800" algn="l" rtl="0">
              <a:lnSpc>
                <a:spcPct val="90000"/>
              </a:lnSpc>
              <a:spcBef>
                <a:spcPts val="1000"/>
              </a:spcBef>
              <a:spcAft>
                <a:spcPts val="0"/>
              </a:spcAft>
              <a:buClr>
                <a:schemeClr val="dk1"/>
              </a:buClr>
              <a:buSzPts val="2800"/>
              <a:buNone/>
            </a:pPr>
            <a:r>
              <a:rPr lang="en-US">
                <a:solidFill>
                  <a:srgbClr val="FF0000"/>
                </a:solidFill>
              </a:rPr>
              <a:t>Additionally: </a:t>
            </a:r>
            <a:r>
              <a:rPr lang="en-US">
                <a:solidFill>
                  <a:srgbClr val="000000"/>
                </a:solidFill>
              </a:rPr>
              <a:t>if t</a:t>
            </a:r>
            <a:r>
              <a:rPr lang="en-US"/>
              <a:t>he target of the behavior is a student AND the allegations  implicate both sexual harassment AND another policy term - like bullying, or harassment on the basis of another protected category like race?</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r>
              <a:rPr lang="en-US"/>
              <a:t>Discussion: </a:t>
            </a:r>
            <a:endParaRPr/>
          </a:p>
          <a:p>
            <a:pPr marL="228600" lvl="0" indent="0" algn="l" rtl="0">
              <a:lnSpc>
                <a:spcPct val="90000"/>
              </a:lnSpc>
              <a:spcBef>
                <a:spcPts val="1000"/>
              </a:spcBef>
              <a:spcAft>
                <a:spcPts val="0"/>
              </a:spcAft>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III. Other Essential Terms</a:t>
            </a:r>
            <a:endParaRPr/>
          </a:p>
        </p:txBody>
      </p:sp>
      <p:sp>
        <p:nvSpPr>
          <p:cNvPr id="352" name="Google Shape;352;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Notice vs Actual Knowledge</a:t>
            </a:r>
            <a:endParaRPr/>
          </a:p>
          <a:p>
            <a:pPr marL="0" lvl="0" indent="0" algn="l" rtl="0">
              <a:lnSpc>
                <a:spcPct val="90000"/>
              </a:lnSpc>
              <a:spcBef>
                <a:spcPts val="1000"/>
              </a:spcBef>
              <a:spcAft>
                <a:spcPts val="0"/>
              </a:spcAft>
              <a:buClr>
                <a:schemeClr val="dk1"/>
              </a:buClr>
              <a:buSzPts val="2800"/>
              <a:buNone/>
            </a:pPr>
            <a:r>
              <a:rPr lang="en-US"/>
              <a:t>“Reports of Sexual Harassment” vs. “Formal Complaints of Sexual Harassment”</a:t>
            </a:r>
            <a:endParaRPr/>
          </a:p>
          <a:p>
            <a:pPr marL="0" lvl="0" indent="0" algn="l" rtl="0">
              <a:lnSpc>
                <a:spcPct val="90000"/>
              </a:lnSpc>
              <a:spcBef>
                <a:spcPts val="1000"/>
              </a:spcBef>
              <a:spcAft>
                <a:spcPts val="0"/>
              </a:spcAft>
              <a:buClr>
                <a:schemeClr val="dk1"/>
              </a:buClr>
              <a:buSzPts val="2800"/>
              <a:buNone/>
            </a:pPr>
            <a:r>
              <a:rPr lang="en-US"/>
              <a:t>Complainant and Respondent</a:t>
            </a:r>
            <a:endParaRPr/>
          </a:p>
          <a:p>
            <a:pPr marL="0" lvl="0" indent="0" algn="l" rtl="0">
              <a:lnSpc>
                <a:spcPct val="90000"/>
              </a:lnSpc>
              <a:spcBef>
                <a:spcPts val="1000"/>
              </a:spcBef>
              <a:spcAft>
                <a:spcPts val="0"/>
              </a:spcAft>
              <a:buClr>
                <a:schemeClr val="dk1"/>
              </a:buClr>
              <a:buSzPts val="2800"/>
              <a:buNone/>
            </a:pPr>
            <a:r>
              <a:rPr lang="en-US"/>
              <a:t>HHB Investigations of Title IX Sexual Harassment “Grievance Process” and their triggers</a:t>
            </a:r>
            <a:endParaRPr/>
          </a:p>
          <a:p>
            <a:pPr marL="0" lvl="0" indent="0" algn="l" rtl="0">
              <a:lnSpc>
                <a:spcPct val="90000"/>
              </a:lnSpc>
              <a:spcBef>
                <a:spcPts val="1000"/>
              </a:spcBef>
              <a:spcAft>
                <a:spcPts val="0"/>
              </a:spcAft>
              <a:buClr>
                <a:schemeClr val="dk1"/>
              </a:buClr>
              <a:buSzPts val="2800"/>
              <a:buNone/>
            </a:pPr>
            <a:r>
              <a:rPr lang="en-US"/>
              <a:t>Supportive Measures </a:t>
            </a:r>
            <a:endParaRPr/>
          </a:p>
          <a:p>
            <a:pPr marL="0" lvl="0" indent="0" algn="l" rtl="0">
              <a:lnSpc>
                <a:spcPct val="90000"/>
              </a:lnSpc>
              <a:spcBef>
                <a:spcPts val="1000"/>
              </a:spcBef>
              <a:spcAft>
                <a:spcPts val="0"/>
              </a:spcAft>
              <a:buClr>
                <a:schemeClr val="dk1"/>
              </a:buClr>
              <a:buSzPts val="2800"/>
              <a:buNone/>
            </a:pPr>
            <a:r>
              <a:rPr lang="en-US"/>
              <a:t>Remedial Actions</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Notice</a:t>
            </a:r>
            <a:r>
              <a:rPr lang="en-US"/>
              <a:t> vs. </a:t>
            </a:r>
            <a:r>
              <a:rPr lang="en-US" b="1">
                <a:solidFill>
                  <a:srgbClr val="00B050"/>
                </a:solidFill>
              </a:rPr>
              <a:t>Actual Knowledge</a:t>
            </a:r>
            <a:endParaRPr b="1">
              <a:solidFill>
                <a:srgbClr val="00B050"/>
              </a:solidFill>
            </a:endParaRPr>
          </a:p>
        </p:txBody>
      </p:sp>
      <p:sp>
        <p:nvSpPr>
          <p:cNvPr id="358" name="Google Shape;358;p4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The AOE Model Policy (May 2015) triggers duties (and an obligation to respond by a District), in response to possible sexual harassment (including sexual assault), when the District has received “</a:t>
            </a:r>
            <a:r>
              <a:rPr lang="en-US" b="1">
                <a:solidFill>
                  <a:srgbClr val="00B0F0"/>
                </a:solidFill>
              </a:rPr>
              <a:t>notice</a:t>
            </a:r>
            <a:r>
              <a:rPr lang="en-US"/>
              <a:t>” of the behavior.  That is the legal term that is employed and used throughout the procedures.</a:t>
            </a:r>
            <a:endParaRPr/>
          </a:p>
          <a:p>
            <a:pPr marL="228600" lvl="0" indent="-228600" algn="l" rtl="0">
              <a:lnSpc>
                <a:spcPct val="90000"/>
              </a:lnSpc>
              <a:spcBef>
                <a:spcPts val="1000"/>
              </a:spcBef>
              <a:spcAft>
                <a:spcPts val="0"/>
              </a:spcAft>
              <a:buClr>
                <a:schemeClr val="dk1"/>
              </a:buClr>
              <a:buSzPts val="2800"/>
              <a:buChar char="•"/>
            </a:pPr>
            <a:r>
              <a:rPr lang="en-US"/>
              <a:t>The Title IX Regulations (in force as of 8/14/20), triggers duties (and an obligation to respond by a District), in response to possible sexual harassment (including assault), when the District has “</a:t>
            </a:r>
            <a:r>
              <a:rPr lang="en-US" b="1">
                <a:solidFill>
                  <a:srgbClr val="00B050"/>
                </a:solidFill>
              </a:rPr>
              <a:t>Actual Knowledge</a:t>
            </a:r>
            <a:r>
              <a:rPr lang="en-US"/>
              <a:t>.” That is the legal term that is employed and used through the regulations, and now the Title IX Policy.</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46"/>
          <p:cNvSpPr txBox="1">
            <a:spLocks noGrp="1"/>
          </p:cNvSpPr>
          <p:nvPr>
            <p:ph type="title"/>
          </p:nvPr>
        </p:nvSpPr>
        <p:spPr>
          <a:xfrm>
            <a:off x="399245" y="321276"/>
            <a:ext cx="10795977" cy="75788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3959"/>
              <a:buFont typeface="Calibri"/>
              <a:buNone/>
            </a:pPr>
            <a:r>
              <a:rPr lang="en-US" sz="3959" b="1">
                <a:solidFill>
                  <a:srgbClr val="00B0F0"/>
                </a:solidFill>
              </a:rPr>
              <a:t>NOTICE</a:t>
            </a:r>
            <a:r>
              <a:rPr lang="en-US" sz="3959"/>
              <a:t> – VT AOE Model HHB Policy IV.(I) Definition</a:t>
            </a:r>
            <a:endParaRPr sz="3959"/>
          </a:p>
        </p:txBody>
      </p:sp>
      <p:sp>
        <p:nvSpPr>
          <p:cNvPr id="364" name="Google Shape;364;p46"/>
          <p:cNvSpPr txBox="1">
            <a:spLocks noGrp="1"/>
          </p:cNvSpPr>
          <p:nvPr>
            <p:ph type="body" idx="1"/>
          </p:nvPr>
        </p:nvSpPr>
        <p:spPr>
          <a:xfrm>
            <a:off x="638392" y="1284117"/>
            <a:ext cx="9857889" cy="5072233"/>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a:t>Means</a:t>
            </a:r>
            <a:endParaRPr/>
          </a:p>
          <a:p>
            <a:pPr marL="0" lvl="0" indent="0" algn="l" rtl="0">
              <a:lnSpc>
                <a:spcPct val="70000"/>
              </a:lnSpc>
              <a:spcBef>
                <a:spcPts val="1000"/>
              </a:spcBef>
              <a:spcAft>
                <a:spcPts val="0"/>
              </a:spcAft>
              <a:buClr>
                <a:schemeClr val="dk1"/>
              </a:buClr>
              <a:buSzPts val="2380"/>
              <a:buNone/>
            </a:pPr>
            <a:r>
              <a:rPr lang="en-US" sz="2380"/>
              <a:t>(1) </a:t>
            </a:r>
            <a:r>
              <a:rPr lang="en-US" sz="2380" b="1" u="sng"/>
              <a:t>written …. or oral information </a:t>
            </a:r>
            <a:r>
              <a:rPr lang="en-US" sz="2380"/>
              <a:t>that hazing, harassment or bullying </a:t>
            </a:r>
            <a:r>
              <a:rPr lang="en-US" sz="2380" b="1" u="sng">
                <a:solidFill>
                  <a:srgbClr val="00B0F0"/>
                </a:solidFill>
              </a:rPr>
              <a:t>may have occurred </a:t>
            </a:r>
            <a:r>
              <a:rPr lang="en-US" sz="2380" b="1">
                <a:solidFill>
                  <a:srgbClr val="00B0F0"/>
                </a:solidFill>
              </a:rPr>
              <a:t>which has been provided to a designated employee </a:t>
            </a:r>
            <a:r>
              <a:rPr lang="en-US" sz="2380"/>
              <a:t>from another employee, the student allegedly subjected to the hazing, harassment or bullying, another student, a parent or guardian, or any other individual who has reasonable cause to believe the alleged conduct occurred. </a:t>
            </a:r>
            <a:endParaRPr/>
          </a:p>
          <a:p>
            <a:pPr marL="685800" lvl="1" indent="-228600" algn="l" rtl="0">
              <a:lnSpc>
                <a:spcPct val="70000"/>
              </a:lnSpc>
              <a:spcBef>
                <a:spcPts val="500"/>
              </a:spcBef>
              <a:spcAft>
                <a:spcPts val="0"/>
              </a:spcAft>
              <a:buClr>
                <a:schemeClr val="dk1"/>
              </a:buClr>
              <a:buSzPts val="2040"/>
              <a:buChar char="•"/>
            </a:pPr>
            <a:r>
              <a:rPr lang="en-US" sz="2040"/>
              <a:t>If the school learns of possible hazing, harassment or bullying through other means, for example, if information about hazing, harassment or bullying is received from a third party (such as an witness to an incident, anonymous letter or phone call), different factors will affect the school’s response. These factors include the source and nature of the information; the seriousness and credibility of the source of report; whether any individuals can be identified who were subjected to the alleged harassment; and whether those individuals want to pursue the matter. </a:t>
            </a:r>
            <a:endParaRPr/>
          </a:p>
          <a:p>
            <a:pPr marL="0" lvl="0" indent="0" algn="l" rtl="0">
              <a:lnSpc>
                <a:spcPct val="70000"/>
              </a:lnSpc>
              <a:spcBef>
                <a:spcPts val="1000"/>
              </a:spcBef>
              <a:spcAft>
                <a:spcPts val="0"/>
              </a:spcAft>
              <a:buClr>
                <a:schemeClr val="dk1"/>
              </a:buClr>
              <a:buSzPts val="2380"/>
              <a:buNone/>
            </a:pPr>
            <a:r>
              <a:rPr lang="en-US" sz="2380"/>
              <a:t>(2) In addition, for purposes of violations of </a:t>
            </a:r>
            <a:r>
              <a:rPr lang="en-US" sz="2380" b="1">
                <a:solidFill>
                  <a:srgbClr val="00B0F0"/>
                </a:solidFill>
              </a:rPr>
              <a:t>federal anti-discrimination laws (race, gender, disability), </a:t>
            </a:r>
            <a:r>
              <a:rPr lang="en-US" sz="2380" b="1" u="sng">
                <a:solidFill>
                  <a:srgbClr val="00B0F0"/>
                </a:solidFill>
              </a:rPr>
              <a:t>notice may occur when an employee of the district</a:t>
            </a:r>
            <a:r>
              <a:rPr lang="en-US" sz="2380"/>
              <a:t>, including any individual who a student could reasonably believe has this authority or responsibility, </a:t>
            </a:r>
            <a:r>
              <a:rPr lang="en-US" sz="2380" b="1" u="sng"/>
              <a:t>knows or in the exercise of reasonable care should have known</a:t>
            </a:r>
            <a:r>
              <a:rPr lang="en-US" sz="2380" b="1"/>
              <a:t> about potential unlawful harassment or bullying</a:t>
            </a:r>
            <a:r>
              <a:rPr lang="en-US" sz="2380"/>
              <a:t>.</a:t>
            </a:r>
            <a:endParaRPr/>
          </a:p>
        </p:txBody>
      </p:sp>
      <p:sp>
        <p:nvSpPr>
          <p:cNvPr id="365" name="Google Shape;365;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47"/>
          <p:cNvSpPr txBox="1">
            <a:spLocks noGrp="1"/>
          </p:cNvSpPr>
          <p:nvPr>
            <p:ph type="title"/>
          </p:nvPr>
        </p:nvSpPr>
        <p:spPr>
          <a:xfrm>
            <a:off x="257577" y="1"/>
            <a:ext cx="11096223" cy="64394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en-US" sz="3959"/>
              <a:t>“</a:t>
            </a:r>
            <a:r>
              <a:rPr lang="en-US" sz="3959" b="1">
                <a:solidFill>
                  <a:srgbClr val="00B050"/>
                </a:solidFill>
              </a:rPr>
              <a:t>Actual Knowledge</a:t>
            </a:r>
            <a:r>
              <a:rPr lang="en-US" sz="3959"/>
              <a:t>” – Title IX. Policy Sec. II.A.</a:t>
            </a:r>
            <a:endParaRPr sz="3959"/>
          </a:p>
        </p:txBody>
      </p:sp>
      <p:sp>
        <p:nvSpPr>
          <p:cNvPr id="371" name="Google Shape;371;p47"/>
          <p:cNvSpPr txBox="1">
            <a:spLocks noGrp="1"/>
          </p:cNvSpPr>
          <p:nvPr>
            <p:ph type="body" idx="1"/>
          </p:nvPr>
        </p:nvSpPr>
        <p:spPr>
          <a:xfrm>
            <a:off x="257577" y="643944"/>
            <a:ext cx="11552350" cy="553301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“(where) …..</a:t>
            </a:r>
            <a:r>
              <a:rPr lang="en-US" b="1" u="sng">
                <a:solidFill>
                  <a:srgbClr val="00B050"/>
                </a:solidFill>
              </a:rPr>
              <a:t>any employee </a:t>
            </a:r>
            <a:r>
              <a:rPr lang="en-US">
                <a:solidFill>
                  <a:srgbClr val="00B050"/>
                </a:solidFill>
              </a:rPr>
              <a:t>has </a:t>
            </a:r>
            <a:r>
              <a:rPr lang="en-US" b="1">
                <a:solidFill>
                  <a:srgbClr val="00B050"/>
                </a:solidFill>
              </a:rPr>
              <a:t>sufficient </a:t>
            </a:r>
            <a:r>
              <a:rPr lang="en-US" b="1" u="sng">
                <a:solidFill>
                  <a:srgbClr val="00B050"/>
                </a:solidFill>
              </a:rPr>
              <a:t>personal knowledge </a:t>
            </a:r>
            <a:r>
              <a:rPr lang="en-US" b="1">
                <a:solidFill>
                  <a:srgbClr val="00B050"/>
                </a:solidFill>
              </a:rPr>
              <a:t>of the alleged facts to be aware that </a:t>
            </a:r>
            <a:r>
              <a:rPr lang="en-US" b="1" u="sng">
                <a:solidFill>
                  <a:srgbClr val="00B050"/>
                </a:solidFill>
              </a:rPr>
              <a:t>if such facts were found to be true </a:t>
            </a:r>
            <a:r>
              <a:rPr lang="en-US" b="1">
                <a:solidFill>
                  <a:srgbClr val="00B050"/>
                </a:solidFill>
              </a:rPr>
              <a:t>it would (satisfy the definition of sexual harassment as defined under Title IX)</a:t>
            </a:r>
            <a:r>
              <a:rPr lang="en-US"/>
              <a:t>.”</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a:t>Ok,…so, any employee..like ANY? YES!</a:t>
            </a:r>
            <a:endParaRPr/>
          </a:p>
          <a:p>
            <a:pPr marL="0" lvl="0" indent="0" algn="l" rtl="0">
              <a:lnSpc>
                <a:spcPct val="90000"/>
              </a:lnSpc>
              <a:spcBef>
                <a:spcPts val="1000"/>
              </a:spcBef>
              <a:spcAft>
                <a:spcPts val="0"/>
              </a:spcAft>
              <a:buClr>
                <a:schemeClr val="dk1"/>
              </a:buClr>
              <a:buSzPts val="2800"/>
              <a:buNone/>
            </a:pPr>
            <a:r>
              <a:rPr lang="en-US"/>
              <a:t/>
            </a:r>
            <a:br>
              <a:rPr lang="en-US"/>
            </a:br>
            <a:r>
              <a:rPr lang="en-US"/>
              <a:t>	“a. a (District’s) </a:t>
            </a:r>
            <a:r>
              <a:rPr lang="en-US" b="1"/>
              <a:t>Title IX Coordinator</a:t>
            </a:r>
            <a:r>
              <a:rPr lang="en-US"/>
              <a:t>; or</a:t>
            </a:r>
            <a:endParaRPr/>
          </a:p>
          <a:p>
            <a:pPr marL="0" lvl="0" indent="0" algn="l" rtl="0">
              <a:lnSpc>
                <a:spcPct val="90000"/>
              </a:lnSpc>
              <a:spcBef>
                <a:spcPts val="1000"/>
              </a:spcBef>
              <a:spcAft>
                <a:spcPts val="0"/>
              </a:spcAft>
              <a:buClr>
                <a:schemeClr val="dk1"/>
              </a:buClr>
              <a:buSzPts val="2800"/>
              <a:buNone/>
            </a:pPr>
            <a:r>
              <a:rPr lang="en-US"/>
              <a:t>	b. any </a:t>
            </a:r>
            <a:r>
              <a:rPr lang="en-US" b="1"/>
              <a:t>official of the (District</a:t>
            </a:r>
            <a:r>
              <a:rPr lang="en-US"/>
              <a:t>) who has </a:t>
            </a:r>
            <a:r>
              <a:rPr lang="en-US" b="1"/>
              <a:t>the authority to institute 	corrective measures</a:t>
            </a:r>
            <a:r>
              <a:rPr lang="en-US"/>
              <a:t> on behalf of the (District); OR</a:t>
            </a:r>
            <a:endParaRPr/>
          </a:p>
          <a:p>
            <a:pPr marL="0" lvl="0" indent="0" algn="l" rtl="0">
              <a:lnSpc>
                <a:spcPct val="90000"/>
              </a:lnSpc>
              <a:spcBef>
                <a:spcPts val="1000"/>
              </a:spcBef>
              <a:spcAft>
                <a:spcPts val="0"/>
              </a:spcAft>
              <a:buClr>
                <a:schemeClr val="dk1"/>
              </a:buClr>
              <a:buSzPts val="2800"/>
              <a:buNone/>
            </a:pPr>
            <a:r>
              <a:rPr lang="en-US"/>
              <a:t>	c. </a:t>
            </a:r>
            <a:r>
              <a:rPr lang="en-US" b="1"/>
              <a:t>any employee </a:t>
            </a:r>
            <a:r>
              <a:rPr lang="en-US"/>
              <a:t>of an elementary and secondary school.”</a:t>
            </a:r>
            <a:endParaRPr/>
          </a:p>
          <a:p>
            <a:pPr marL="0" lvl="0" indent="0" algn="l" rtl="0">
              <a:lnSpc>
                <a:spcPct val="90000"/>
              </a:lnSpc>
              <a:spcBef>
                <a:spcPts val="1000"/>
              </a:spcBef>
              <a:spcAft>
                <a:spcPts val="0"/>
              </a:spcAft>
              <a:buClr>
                <a:schemeClr val="dk1"/>
              </a:buClr>
              <a:buSzPts val="2800"/>
              <a:buNone/>
            </a:pPr>
            <a:endParaRPr i="1"/>
          </a:p>
          <a:p>
            <a:pPr marL="0" lvl="0" indent="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VT’s “Notice” trigger vs. Title IX’s Actual Knowledge - </a:t>
            </a:r>
            <a:endParaRPr/>
          </a:p>
        </p:txBody>
      </p:sp>
      <p:sp>
        <p:nvSpPr>
          <p:cNvPr id="377" name="Google Shape;377;p4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a:t>IF Title IX says that </a:t>
            </a:r>
            <a:r>
              <a:rPr lang="en-US" sz="3200" b="1">
                <a:solidFill>
                  <a:srgbClr val="00B050"/>
                </a:solidFill>
              </a:rPr>
              <a:t>Actual Knowledge </a:t>
            </a:r>
            <a:r>
              <a:rPr lang="en-US" sz="3200"/>
              <a:t>can be provided to a school district when ANY employee has such knowledge, and not just when a Title IX Coordinator or an Administrator does, does this require any significant change to how staff handle these kinds of issues ?</a:t>
            </a:r>
            <a:endParaRPr sz="3200"/>
          </a:p>
          <a:p>
            <a:pPr marL="685800" lvl="1" indent="-228600" algn="l" rtl="0">
              <a:lnSpc>
                <a:spcPct val="90000"/>
              </a:lnSpc>
              <a:spcBef>
                <a:spcPts val="500"/>
              </a:spcBef>
              <a:spcAft>
                <a:spcPts val="0"/>
              </a:spcAft>
              <a:buClr>
                <a:schemeClr val="dk1"/>
              </a:buClr>
              <a:buSzPts val="2400"/>
              <a:buChar char="•"/>
            </a:pPr>
            <a:r>
              <a:rPr lang="en-US"/>
              <a:t>NOT REALLY.</a:t>
            </a:r>
            <a:endParaRPr/>
          </a:p>
          <a:p>
            <a:pPr marL="685800" lvl="1" indent="-228600" algn="l" rtl="0">
              <a:lnSpc>
                <a:spcPct val="90000"/>
              </a:lnSpc>
              <a:spcBef>
                <a:spcPts val="500"/>
              </a:spcBef>
              <a:spcAft>
                <a:spcPts val="0"/>
              </a:spcAft>
              <a:buClr>
                <a:schemeClr val="dk1"/>
              </a:buClr>
              <a:buSzPts val="2400"/>
              <a:buChar char="•"/>
            </a:pPr>
            <a:r>
              <a:rPr lang="en-US"/>
              <a:t>Look at your HHB procedures, first page, top of the page…..</a:t>
            </a:r>
            <a:endParaRPr/>
          </a:p>
          <a:p>
            <a:pPr marL="685800" lvl="1" indent="-76200" algn="l" rtl="0">
              <a:lnSpc>
                <a:spcPct val="90000"/>
              </a:lnSpc>
              <a:spcBef>
                <a:spcPts val="500"/>
              </a:spcBef>
              <a:spcAft>
                <a:spcPts val="0"/>
              </a:spcAft>
              <a:buClr>
                <a:schemeClr val="dk1"/>
              </a:buClr>
              <a:buSzPts val="24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VT HHB PROCESS: </a:t>
            </a:r>
            <a:br>
              <a:rPr lang="en-US" b="1">
                <a:solidFill>
                  <a:srgbClr val="00B0F0"/>
                </a:solidFill>
              </a:rPr>
            </a:br>
            <a:r>
              <a:rPr lang="en-US" b="1">
                <a:solidFill>
                  <a:srgbClr val="00B0F0"/>
                </a:solidFill>
              </a:rPr>
              <a:t>School Employee’s Knowledge</a:t>
            </a:r>
            <a:endParaRPr/>
          </a:p>
        </p:txBody>
      </p:sp>
      <p:sp>
        <p:nvSpPr>
          <p:cNvPr id="383" name="Google Shape;383;p49"/>
          <p:cNvSpPr txBox="1">
            <a:spLocks noGrp="1"/>
          </p:cNvSpPr>
          <p:nvPr>
            <p:ph type="body" idx="1"/>
          </p:nvPr>
        </p:nvSpPr>
        <p:spPr>
          <a:xfrm>
            <a:off x="540913" y="2163651"/>
            <a:ext cx="10172395" cy="323516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00B0F0"/>
              </a:buClr>
              <a:buSzPts val="3200"/>
              <a:buChar char="•"/>
            </a:pPr>
            <a:r>
              <a:rPr lang="en-US" sz="3200">
                <a:solidFill>
                  <a:srgbClr val="00B0F0"/>
                </a:solidFill>
              </a:rPr>
              <a:t>Any school employee </a:t>
            </a:r>
            <a:r>
              <a:rPr lang="en-US" sz="3200" b="1">
                <a:solidFill>
                  <a:srgbClr val="00B0F0"/>
                </a:solidFill>
              </a:rPr>
              <a:t>who overhears or directly receives information</a:t>
            </a:r>
            <a:r>
              <a:rPr lang="en-US" sz="3200">
                <a:solidFill>
                  <a:srgbClr val="00B0F0"/>
                </a:solidFill>
              </a:rPr>
              <a:t> </a:t>
            </a:r>
            <a:r>
              <a:rPr lang="en-US" sz="3200"/>
              <a:t>about conduct that </a:t>
            </a:r>
            <a:r>
              <a:rPr lang="en-US" sz="3200" b="1"/>
              <a:t>might constitute </a:t>
            </a:r>
            <a:r>
              <a:rPr lang="en-US" sz="3200"/>
              <a:t>hazing, harassment and/or bullying </a:t>
            </a:r>
            <a:r>
              <a:rPr lang="en-US" sz="3200" b="1">
                <a:solidFill>
                  <a:srgbClr val="00B0F0"/>
                </a:solidFill>
              </a:rPr>
              <a:t>shall </a:t>
            </a:r>
            <a:endParaRPr/>
          </a:p>
          <a:p>
            <a:pPr marL="685800" lvl="1" indent="-228600" algn="l" rtl="0">
              <a:lnSpc>
                <a:spcPct val="90000"/>
              </a:lnSpc>
              <a:spcBef>
                <a:spcPts val="500"/>
              </a:spcBef>
              <a:spcAft>
                <a:spcPts val="0"/>
              </a:spcAft>
              <a:buClr>
                <a:srgbClr val="00B0F0"/>
              </a:buClr>
              <a:buSzPts val="2400"/>
              <a:buFont typeface="Noto Sans Symbols"/>
              <a:buChar char="⮚"/>
            </a:pPr>
            <a:r>
              <a:rPr lang="en-US" b="1">
                <a:solidFill>
                  <a:srgbClr val="00B0F0"/>
                </a:solidFill>
              </a:rPr>
              <a:t>immediately </a:t>
            </a:r>
            <a:r>
              <a:rPr lang="en-US">
                <a:solidFill>
                  <a:srgbClr val="00B0F0"/>
                </a:solidFill>
              </a:rPr>
              <a:t>report the information to a designated employee and </a:t>
            </a:r>
            <a:endParaRPr/>
          </a:p>
          <a:p>
            <a:pPr marL="685800" lvl="1" indent="-228600" algn="l" rtl="0">
              <a:lnSpc>
                <a:spcPct val="90000"/>
              </a:lnSpc>
              <a:spcBef>
                <a:spcPts val="500"/>
              </a:spcBef>
              <a:spcAft>
                <a:spcPts val="0"/>
              </a:spcAft>
              <a:buClr>
                <a:srgbClr val="00B0F0"/>
              </a:buClr>
              <a:buSzPts val="2400"/>
              <a:buFont typeface="Noto Sans Symbols"/>
              <a:buChar char="⮚"/>
            </a:pPr>
            <a:r>
              <a:rPr lang="en-US" b="1">
                <a:solidFill>
                  <a:srgbClr val="00B0F0"/>
                </a:solidFill>
              </a:rPr>
              <a:t>immediately </a:t>
            </a:r>
            <a:r>
              <a:rPr lang="en-US">
                <a:solidFill>
                  <a:srgbClr val="00B0F0"/>
                </a:solidFill>
              </a:rPr>
              <a:t>complete a Student Conduct Form.</a:t>
            </a:r>
            <a:endParaRPr/>
          </a:p>
          <a:p>
            <a:pPr marL="228600" lvl="0" indent="-228600" algn="l" rtl="0">
              <a:lnSpc>
                <a:spcPct val="90000"/>
              </a:lnSpc>
              <a:spcBef>
                <a:spcPts val="1000"/>
              </a:spcBef>
              <a:spcAft>
                <a:spcPts val="0"/>
              </a:spcAft>
              <a:buClr>
                <a:schemeClr val="dk1"/>
              </a:buClr>
              <a:buSzPts val="3200"/>
              <a:buChar char="•"/>
            </a:pPr>
            <a:r>
              <a:rPr lang="en-US" sz="3200"/>
              <a:t>Model Procedures I.B.</a:t>
            </a:r>
            <a:endParaRPr/>
          </a:p>
        </p:txBody>
      </p:sp>
      <p:sp>
        <p:nvSpPr>
          <p:cNvPr id="385" name="Google Shape;385;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VT HHB PROCESS:</a:t>
            </a:r>
            <a:br>
              <a:rPr lang="en-US" b="1">
                <a:solidFill>
                  <a:srgbClr val="00B0F0"/>
                </a:solidFill>
              </a:rPr>
            </a:br>
            <a:r>
              <a:rPr lang="en-US" b="1">
                <a:solidFill>
                  <a:srgbClr val="00B0F0"/>
                </a:solidFill>
              </a:rPr>
              <a:t>School Employee’s Knowledge</a:t>
            </a:r>
            <a:endParaRPr/>
          </a:p>
        </p:txBody>
      </p:sp>
      <p:sp>
        <p:nvSpPr>
          <p:cNvPr id="391" name="Google Shape;391;p50"/>
          <p:cNvSpPr txBox="1">
            <a:spLocks noGrp="1"/>
          </p:cNvSpPr>
          <p:nvPr>
            <p:ph type="body" idx="1"/>
          </p:nvPr>
        </p:nvSpPr>
        <p:spPr>
          <a:xfrm>
            <a:off x="425003" y="2176529"/>
            <a:ext cx="11375700" cy="4051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B0F0"/>
              </a:buClr>
              <a:buSzPts val="3200"/>
              <a:buNone/>
            </a:pPr>
            <a:r>
              <a:rPr lang="en-US" sz="3200">
                <a:solidFill>
                  <a:srgbClr val="00B0F0"/>
                </a:solidFill>
              </a:rPr>
              <a:t>Any school employee who </a:t>
            </a:r>
            <a:r>
              <a:rPr lang="en-US" sz="3200" b="1">
                <a:solidFill>
                  <a:srgbClr val="00B0F0"/>
                </a:solidFill>
              </a:rPr>
              <a:t>witnesses conduct that s/he reasonably believes </a:t>
            </a:r>
            <a:r>
              <a:rPr lang="en-US" sz="3200" b="1"/>
              <a:t>might </a:t>
            </a:r>
            <a:r>
              <a:rPr lang="en-US" sz="3200"/>
              <a:t>constitute hazing, harassment and/or bullying shall</a:t>
            </a:r>
            <a:endParaRPr/>
          </a:p>
          <a:p>
            <a:pPr marL="0" lvl="0" indent="0" algn="l" rtl="0">
              <a:lnSpc>
                <a:spcPct val="90000"/>
              </a:lnSpc>
              <a:spcBef>
                <a:spcPts val="1000"/>
              </a:spcBef>
              <a:spcAft>
                <a:spcPts val="0"/>
              </a:spcAft>
              <a:buClr>
                <a:schemeClr val="dk1"/>
              </a:buClr>
              <a:buSzPts val="3200"/>
              <a:buNone/>
            </a:pPr>
            <a:r>
              <a:rPr lang="en-US" sz="3200"/>
              <a:t>	&gt; take </a:t>
            </a:r>
            <a:r>
              <a:rPr lang="en-US" sz="3200" b="1"/>
              <a:t>reasonable action to stop </a:t>
            </a:r>
            <a:r>
              <a:rPr lang="en-US" sz="3200"/>
              <a:t>the conduct and to 		prevent its recurrence; and </a:t>
            </a:r>
            <a:endParaRPr/>
          </a:p>
          <a:p>
            <a:pPr marL="0" lvl="0" indent="0" algn="l" rtl="0">
              <a:lnSpc>
                <a:spcPct val="90000"/>
              </a:lnSpc>
              <a:spcBef>
                <a:spcPts val="1000"/>
              </a:spcBef>
              <a:spcAft>
                <a:spcPts val="0"/>
              </a:spcAft>
              <a:buClr>
                <a:schemeClr val="dk1"/>
              </a:buClr>
              <a:buSzPts val="3200"/>
              <a:buNone/>
            </a:pPr>
            <a:r>
              <a:rPr lang="en-US" sz="3200"/>
              <a:t>	&gt; immediately </a:t>
            </a:r>
            <a:r>
              <a:rPr lang="en-US" sz="3200" b="1"/>
              <a:t>report</a:t>
            </a:r>
            <a:r>
              <a:rPr lang="en-US" sz="3200"/>
              <a:t> it to a designated employee; and </a:t>
            </a:r>
            <a:endParaRPr/>
          </a:p>
          <a:p>
            <a:pPr marL="0" lvl="0" indent="0" algn="l" rtl="0">
              <a:lnSpc>
                <a:spcPct val="90000"/>
              </a:lnSpc>
              <a:spcBef>
                <a:spcPts val="1000"/>
              </a:spcBef>
              <a:spcAft>
                <a:spcPts val="0"/>
              </a:spcAft>
              <a:buClr>
                <a:schemeClr val="dk1"/>
              </a:buClr>
              <a:buSzPts val="3200"/>
              <a:buNone/>
            </a:pPr>
            <a:r>
              <a:rPr lang="en-US" sz="3200"/>
              <a:t>	&gt; immediately complete a </a:t>
            </a:r>
            <a:r>
              <a:rPr lang="en-US" sz="3200" b="1"/>
              <a:t>Student Conduct Form</a:t>
            </a:r>
            <a:r>
              <a:rPr lang="en-US" sz="3200"/>
              <a:t>. </a:t>
            </a:r>
            <a:endParaRPr/>
          </a:p>
          <a:p>
            <a:pPr marL="0" lvl="0" indent="0" algn="l" rtl="0">
              <a:lnSpc>
                <a:spcPct val="90000"/>
              </a:lnSpc>
              <a:spcBef>
                <a:spcPts val="1000"/>
              </a:spcBef>
              <a:spcAft>
                <a:spcPts val="0"/>
              </a:spcAft>
              <a:buClr>
                <a:schemeClr val="dk1"/>
              </a:buClr>
              <a:buSzPts val="3200"/>
              <a:buNone/>
            </a:pPr>
            <a:r>
              <a:rPr lang="en-US" sz="3200"/>
              <a:t>Model Procedures I.B. </a:t>
            </a:r>
            <a:endParaRPr/>
          </a:p>
        </p:txBody>
      </p:sp>
      <p:sp>
        <p:nvSpPr>
          <p:cNvPr id="393" name="Google Shape;393;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4400"/>
              <a:buFont typeface="Calibri"/>
              <a:buNone/>
            </a:pPr>
            <a:r>
              <a:rPr lang="en-US">
                <a:solidFill>
                  <a:srgbClr val="00B050"/>
                </a:solidFill>
              </a:rPr>
              <a:t>TITLE IX PROCESS:</a:t>
            </a:r>
            <a:br>
              <a:rPr lang="en-US">
                <a:solidFill>
                  <a:srgbClr val="00B050"/>
                </a:solidFill>
              </a:rPr>
            </a:br>
            <a:r>
              <a:rPr lang="en-US">
                <a:solidFill>
                  <a:srgbClr val="00B050"/>
                </a:solidFill>
              </a:rPr>
              <a:t>ANY EMPLOYEE WITH ‘ACTUAL KNOWLEDGE’:  </a:t>
            </a:r>
            <a:endParaRPr>
              <a:solidFill>
                <a:srgbClr val="00B050"/>
              </a:solidFill>
            </a:endParaRPr>
          </a:p>
        </p:txBody>
      </p:sp>
      <p:sp>
        <p:nvSpPr>
          <p:cNvPr id="399" name="Google Shape;399;p5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u="sng"/>
              <a:t>Duty to Refer Reports to Title IX Coordinator</a:t>
            </a:r>
            <a:r>
              <a:rPr lang="en-US"/>
              <a:t>: Where </a:t>
            </a:r>
            <a:r>
              <a:rPr lang="en-US" b="1"/>
              <a:t>any District employee </a:t>
            </a:r>
            <a:r>
              <a:rPr lang="en-US"/>
              <a:t>– other than the employee harasser, or the Title IX Coordinator – </a:t>
            </a:r>
            <a:r>
              <a:rPr lang="en-US">
                <a:solidFill>
                  <a:srgbClr val="00B050"/>
                </a:solidFill>
              </a:rPr>
              <a:t>receives information of conduct which </a:t>
            </a:r>
            <a:r>
              <a:rPr lang="en-US" b="1">
                <a:solidFill>
                  <a:srgbClr val="00B050"/>
                </a:solidFill>
              </a:rPr>
              <a:t>may constitute sexual harassment</a:t>
            </a:r>
            <a:r>
              <a:rPr lang="en-US"/>
              <a:t> under this Policy, s/he shall </a:t>
            </a:r>
            <a:r>
              <a:rPr lang="en-US" b="1"/>
              <a:t>WITHOUT DELAY, inform the Title IX Coordinator of the alleged sexual harassment</a:t>
            </a:r>
            <a:r>
              <a:rPr lang="en-US"/>
              <a:t>. </a:t>
            </a:r>
            <a:r>
              <a:rPr lang="en-US" b="1" u="sng">
                <a:solidFill>
                  <a:srgbClr val="FF0000"/>
                </a:solidFill>
              </a:rPr>
              <a:t>Failure to report will subject the employee to discipline up to and including dismissal</a:t>
            </a:r>
            <a:r>
              <a:rPr lang="en-US" b="1">
                <a:solidFill>
                  <a:srgbClr val="FF0000"/>
                </a:solidFill>
              </a:rPr>
              <a:t>.</a:t>
            </a:r>
            <a:endParaRPr/>
          </a:p>
          <a:p>
            <a:pPr marL="0" lvl="0" indent="0" algn="l" rtl="0">
              <a:lnSpc>
                <a:spcPct val="90000"/>
              </a:lnSpc>
              <a:spcBef>
                <a:spcPts val="1000"/>
              </a:spcBef>
              <a:spcAft>
                <a:spcPts val="0"/>
              </a:spcAft>
              <a:buClr>
                <a:schemeClr val="dk1"/>
              </a:buClr>
              <a:buSzPts val="2800"/>
              <a:buNone/>
            </a:pPr>
            <a:r>
              <a:rPr lang="en-US" i="1" u="sng"/>
              <a:t>Source</a:t>
            </a:r>
            <a:r>
              <a:rPr lang="en-US" i="1"/>
              <a:t>: Model Policy for the Prevention of Sexual Harassment as Prohibited by Title IX, Section III.B.1b.</a:t>
            </a:r>
            <a:endParaRPr i="1" u="sng"/>
          </a:p>
          <a:p>
            <a:pPr marL="228600" lvl="0" indent="-50800" algn="l" rtl="0">
              <a:lnSpc>
                <a:spcPct val="90000"/>
              </a:lnSpc>
              <a:spcBef>
                <a:spcPts val="1000"/>
              </a:spcBef>
              <a:spcAft>
                <a:spcPts val="0"/>
              </a:spcAft>
              <a:buClr>
                <a:schemeClr val="dk1"/>
              </a:buClr>
              <a:buSzPts val="2800"/>
              <a:buNone/>
            </a:pPr>
            <a:endParaRPr b="1">
              <a:solidFill>
                <a:srgbClr val="FF0000"/>
              </a:solidFill>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Duties to Respond To Sexual Harassment Under Vermont Law</a:t>
            </a:r>
            <a:endParaRPr b="1">
              <a:solidFill>
                <a:srgbClr val="00B0F0"/>
              </a:solidFill>
            </a:endParaRPr>
          </a:p>
        </p:txBody>
      </p:sp>
      <p:sp>
        <p:nvSpPr>
          <p:cNvPr id="109" name="Google Shape;109;p5"/>
          <p:cNvSpPr txBox="1">
            <a:spLocks noGrp="1"/>
          </p:cNvSpPr>
          <p:nvPr>
            <p:ph type="body" idx="1"/>
          </p:nvPr>
        </p:nvSpPr>
        <p:spPr>
          <a:xfrm>
            <a:off x="299545" y="1825625"/>
            <a:ext cx="11054255"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Vermont schools by statute already have an obligation to respond to “notice” of </a:t>
            </a:r>
            <a:r>
              <a:rPr lang="en-US" b="1"/>
              <a:t>sexually harassing conduct </a:t>
            </a:r>
            <a:r>
              <a:rPr lang="en-US"/>
              <a:t>whether it be by students or staff/teachers, pursuant VPAA and the Vermont Model Policy for the Prevention of Harassment, Hazing and Bullying (2015).</a:t>
            </a:r>
            <a:endParaRPr/>
          </a:p>
          <a:p>
            <a:pPr marL="0" lvl="0" indent="0" algn="l" rtl="0">
              <a:lnSpc>
                <a:spcPct val="90000"/>
              </a:lnSpc>
              <a:spcBef>
                <a:spcPts val="1000"/>
              </a:spcBef>
              <a:spcAft>
                <a:spcPts val="0"/>
              </a:spcAft>
              <a:buClr>
                <a:schemeClr val="dk1"/>
              </a:buClr>
              <a:buSzPts val="2800"/>
              <a:buNone/>
            </a:pPr>
            <a:r>
              <a:rPr lang="en-US"/>
              <a:t>Up to this point, the manner of response, both with respect to Vermont law, as well as Federal law, was comprehensively covered through </a:t>
            </a:r>
            <a:r>
              <a:rPr lang="en-US">
                <a:solidFill>
                  <a:srgbClr val="00B0F0"/>
                </a:solidFill>
              </a:rPr>
              <a:t>Vermont’s Policy and Procedures for the Prevention Of Harassment, Hazing &amp; Bullying (2015).</a:t>
            </a:r>
            <a:endParaRPr>
              <a:solidFill>
                <a:srgbClr val="00B0F0"/>
              </a:solidFill>
            </a:endParaRPr>
          </a:p>
          <a:p>
            <a:pPr marL="914400" lvl="2" indent="0" algn="l" rtl="0">
              <a:lnSpc>
                <a:spcPct val="90000"/>
              </a:lnSpc>
              <a:spcBef>
                <a:spcPts val="500"/>
              </a:spcBef>
              <a:spcAft>
                <a:spcPts val="0"/>
              </a:spcAft>
              <a:buClr>
                <a:schemeClr val="dk1"/>
              </a:buClr>
              <a:buSzPts val="2000"/>
              <a:buNone/>
            </a:pPr>
            <a:r>
              <a:rPr lang="en-US"/>
              <a:t> </a:t>
            </a:r>
            <a:endParaRPr/>
          </a:p>
          <a:p>
            <a:pPr marL="1143000" lvl="2" indent="-101600" algn="l" rtl="0">
              <a:lnSpc>
                <a:spcPct val="90000"/>
              </a:lnSpc>
              <a:spcBef>
                <a:spcPts val="500"/>
              </a:spcBef>
              <a:spcAft>
                <a:spcPts val="0"/>
              </a:spcAft>
              <a:buClr>
                <a:schemeClr val="dk1"/>
              </a:buClr>
              <a:buSzPts val="20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52"/>
          <p:cNvSpPr txBox="1">
            <a:spLocks noGrp="1"/>
          </p:cNvSpPr>
          <p:nvPr>
            <p:ph type="title"/>
          </p:nvPr>
        </p:nvSpPr>
        <p:spPr>
          <a:xfrm>
            <a:off x="0" y="214184"/>
            <a:ext cx="10931611" cy="70021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a:t>Student Conduct Form / Staff/Teacher </a:t>
            </a:r>
            <a:r>
              <a:rPr lang="en-US" sz="3959">
                <a:solidFill>
                  <a:srgbClr val="FF0000"/>
                </a:solidFill>
              </a:rPr>
              <a:t>UPDATED</a:t>
            </a:r>
            <a:r>
              <a:rPr lang="en-US" sz="3959" b="1">
                <a:solidFill>
                  <a:srgbClr val="FF0000"/>
                </a:solidFill>
              </a:rPr>
              <a:t>**</a:t>
            </a:r>
            <a:br>
              <a:rPr lang="en-US" sz="3959" b="1">
                <a:solidFill>
                  <a:srgbClr val="FF0000"/>
                </a:solidFill>
              </a:rPr>
            </a:br>
            <a:endParaRPr sz="3959"/>
          </a:p>
        </p:txBody>
      </p:sp>
      <p:sp>
        <p:nvSpPr>
          <p:cNvPr id="405" name="Google Shape;405;p52"/>
          <p:cNvSpPr txBox="1">
            <a:spLocks noGrp="1"/>
          </p:cNvSpPr>
          <p:nvPr>
            <p:ph type="body" idx="1"/>
          </p:nvPr>
        </p:nvSpPr>
        <p:spPr>
          <a:xfrm>
            <a:off x="339583" y="914401"/>
            <a:ext cx="10592028" cy="5642918"/>
          </a:xfrm>
          <a:prstGeom prst="rect">
            <a:avLst/>
          </a:prstGeom>
          <a:noFill/>
          <a:ln>
            <a:noFill/>
          </a:ln>
        </p:spPr>
        <p:txBody>
          <a:bodyPr spcFirstLastPara="1" wrap="square" lIns="91425" tIns="45700" rIns="91425" bIns="45700" anchor="t" anchorCtr="0">
            <a:normAutofit/>
          </a:bodyPr>
          <a:lstStyle/>
          <a:p>
            <a:pPr marL="0" lvl="0" indent="0" algn="l" rtl="0">
              <a:lnSpc>
                <a:spcPct val="60000"/>
              </a:lnSpc>
              <a:spcBef>
                <a:spcPts val="0"/>
              </a:spcBef>
              <a:spcAft>
                <a:spcPts val="0"/>
              </a:spcAft>
              <a:buClr>
                <a:schemeClr val="dk1"/>
              </a:buClr>
              <a:buSzPts val="1750"/>
              <a:buNone/>
            </a:pPr>
            <a:r>
              <a:rPr lang="en-US" sz="1750" b="1"/>
              <a:t>DISTRICT EMPLOYEE AUTHOR: </a:t>
            </a:r>
            <a:r>
              <a:rPr lang="en-US" sz="1750" b="1" u="sng"/>
              <a:t>                                     </a:t>
            </a:r>
            <a:r>
              <a:rPr lang="en-US" sz="1750" b="1"/>
              <a:t> (Direct witness? </a:t>
            </a:r>
            <a:r>
              <a:rPr lang="en-US" sz="1750" b="1" u="sng"/>
              <a:t>    </a:t>
            </a:r>
            <a:r>
              <a:rPr lang="en-US" sz="1750" b="1"/>
              <a:t> Y </a:t>
            </a:r>
            <a:r>
              <a:rPr lang="en-US" sz="1750" b="1" u="sng"/>
              <a:t>    </a:t>
            </a:r>
            <a:r>
              <a:rPr lang="en-US" sz="1750" b="1"/>
              <a:t>N).</a:t>
            </a:r>
            <a:endParaRPr/>
          </a:p>
          <a:p>
            <a:pPr marL="0" lvl="0" indent="0" algn="l" rtl="0">
              <a:lnSpc>
                <a:spcPct val="60000"/>
              </a:lnSpc>
              <a:spcBef>
                <a:spcPts val="1000"/>
              </a:spcBef>
              <a:spcAft>
                <a:spcPts val="0"/>
              </a:spcAft>
              <a:buClr>
                <a:schemeClr val="dk1"/>
              </a:buClr>
              <a:buSzPts val="1750"/>
              <a:buNone/>
            </a:pPr>
            <a:r>
              <a:rPr lang="en-US" sz="1750" b="1"/>
              <a:t>OR - STUDENT/ADULT REPORTER: </a:t>
            </a:r>
            <a:r>
              <a:rPr lang="en-US" sz="1750" b="1" u="sng"/>
              <a:t>____________________ </a:t>
            </a:r>
            <a:endParaRPr sz="1750" b="1"/>
          </a:p>
          <a:p>
            <a:pPr marL="0" lvl="0" indent="0" algn="l" rtl="0">
              <a:lnSpc>
                <a:spcPct val="60000"/>
              </a:lnSpc>
              <a:spcBef>
                <a:spcPts val="1000"/>
              </a:spcBef>
              <a:spcAft>
                <a:spcPts val="0"/>
              </a:spcAft>
              <a:buClr>
                <a:schemeClr val="dk1"/>
              </a:buClr>
              <a:buSzPts val="1750"/>
              <a:buNone/>
            </a:pPr>
            <a:r>
              <a:rPr lang="en-US" sz="1750" b="1"/>
              <a:t>IDENTITY OF ALLEGED STUDENT OFFENDER: </a:t>
            </a:r>
            <a:r>
              <a:rPr lang="en-US" sz="1750" b="1" u="sng"/>
              <a:t>___________________</a:t>
            </a:r>
            <a:endParaRPr sz="1750" b="1"/>
          </a:p>
          <a:p>
            <a:pPr marL="0" lvl="0" indent="0" algn="l" rtl="0">
              <a:lnSpc>
                <a:spcPct val="60000"/>
              </a:lnSpc>
              <a:spcBef>
                <a:spcPts val="1000"/>
              </a:spcBef>
              <a:spcAft>
                <a:spcPts val="0"/>
              </a:spcAft>
              <a:buClr>
                <a:schemeClr val="dk1"/>
              </a:buClr>
              <a:buSzPts val="1750"/>
              <a:buNone/>
            </a:pPr>
            <a:r>
              <a:rPr lang="en-US" sz="1750" b="1"/>
              <a:t>DATE OF INCIDENT WITNESSED:	 </a:t>
            </a:r>
            <a:r>
              <a:rPr lang="en-US" sz="1750" b="1" u="sng"/>
              <a:t>Date:____ Time: _______</a:t>
            </a:r>
            <a:endParaRPr sz="1750" b="1"/>
          </a:p>
          <a:p>
            <a:pPr marL="0" lvl="0" indent="0" algn="l" rtl="0">
              <a:lnSpc>
                <a:spcPct val="60000"/>
              </a:lnSpc>
              <a:spcBef>
                <a:spcPts val="1000"/>
              </a:spcBef>
              <a:spcAft>
                <a:spcPts val="0"/>
              </a:spcAft>
              <a:buClr>
                <a:schemeClr val="dk1"/>
              </a:buClr>
              <a:buSzPts val="1750"/>
              <a:buNone/>
            </a:pPr>
            <a:r>
              <a:rPr lang="en-US" sz="1750" b="1"/>
              <a:t>DATE OF REPORT BY STUDENT or THIRD PARTY: </a:t>
            </a:r>
            <a:r>
              <a:rPr lang="en-US" sz="1750" b="1" u="sng"/>
              <a:t>Date:____ Time: _______</a:t>
            </a:r>
            <a:endParaRPr sz="1750" b="1"/>
          </a:p>
          <a:p>
            <a:pPr marL="0" lvl="0" indent="0" algn="l" rtl="0">
              <a:lnSpc>
                <a:spcPct val="60000"/>
              </a:lnSpc>
              <a:spcBef>
                <a:spcPts val="1000"/>
              </a:spcBef>
              <a:spcAft>
                <a:spcPts val="0"/>
              </a:spcAft>
              <a:buClr>
                <a:schemeClr val="dk1"/>
              </a:buClr>
              <a:buSzPts val="1750"/>
              <a:buNone/>
            </a:pPr>
            <a:r>
              <a:rPr lang="en-US" sz="1750" b="1"/>
              <a:t>DESCRIPTION OF CONDUCT REPORTED: </a:t>
            </a:r>
            <a:r>
              <a:rPr lang="en-US" sz="1750" b="1" u="sng"/>
              <a:t>__________________                                                                                                                                                                                                                                                                                                                                                                                                                                                                                                                                                                                                                                                                                                                                          </a:t>
            </a:r>
            <a:endParaRPr/>
          </a:p>
          <a:p>
            <a:pPr marL="0" lvl="0" indent="0" algn="l" rtl="0">
              <a:lnSpc>
                <a:spcPct val="60000"/>
              </a:lnSpc>
              <a:spcBef>
                <a:spcPts val="1000"/>
              </a:spcBef>
              <a:spcAft>
                <a:spcPts val="0"/>
              </a:spcAft>
              <a:buClr>
                <a:schemeClr val="dk1"/>
              </a:buClr>
              <a:buSzPts val="1750"/>
              <a:buNone/>
            </a:pPr>
            <a:r>
              <a:rPr lang="en-US" sz="1750" b="1"/>
              <a:t>STUDENT WITNESSES (if any):</a:t>
            </a:r>
            <a:r>
              <a:rPr lang="en-US" sz="1750" b="1" u="sng"/>
              <a:t>_________________</a:t>
            </a:r>
            <a:endParaRPr/>
          </a:p>
          <a:p>
            <a:pPr marL="0" lvl="0" indent="0" algn="l" rtl="0">
              <a:lnSpc>
                <a:spcPct val="60000"/>
              </a:lnSpc>
              <a:spcBef>
                <a:spcPts val="1000"/>
              </a:spcBef>
              <a:spcAft>
                <a:spcPts val="0"/>
              </a:spcAft>
              <a:buClr>
                <a:schemeClr val="dk1"/>
              </a:buClr>
              <a:buSzPts val="1750"/>
              <a:buNone/>
            </a:pPr>
            <a:r>
              <a:rPr lang="en-US" sz="1750" b="1"/>
              <a:t>DISTRICT EMPLOYEE WITNESSES (IF ANY):</a:t>
            </a:r>
            <a:r>
              <a:rPr lang="en-US" sz="1750" b="1" u="sng"/>
              <a:t>_________________</a:t>
            </a:r>
            <a:endParaRPr/>
          </a:p>
          <a:p>
            <a:pPr marL="0" lvl="0" indent="0" algn="l" rtl="0">
              <a:lnSpc>
                <a:spcPct val="60000"/>
              </a:lnSpc>
              <a:spcBef>
                <a:spcPts val="1000"/>
              </a:spcBef>
              <a:spcAft>
                <a:spcPts val="0"/>
              </a:spcAft>
              <a:buClr>
                <a:schemeClr val="dk1"/>
              </a:buClr>
              <a:buSzPts val="1750"/>
              <a:buNone/>
            </a:pPr>
            <a:r>
              <a:rPr lang="en-US" sz="1750" b="1"/>
              <a:t>STUDENTS INTERVIEWED BY EMPLOYEE AUTHOR (if any):</a:t>
            </a:r>
            <a:r>
              <a:rPr lang="en-US" sz="1750" b="1" u="sng"/>
              <a:t>_________________                                                                                                                                                     </a:t>
            </a:r>
            <a:endParaRPr/>
          </a:p>
          <a:p>
            <a:pPr marL="0" lvl="0" indent="0" algn="l" rtl="0">
              <a:lnSpc>
                <a:spcPct val="60000"/>
              </a:lnSpc>
              <a:spcBef>
                <a:spcPts val="1000"/>
              </a:spcBef>
              <a:spcAft>
                <a:spcPts val="0"/>
              </a:spcAft>
              <a:buClr>
                <a:schemeClr val="dk1"/>
              </a:buClr>
              <a:buSzPts val="1750"/>
              <a:buNone/>
            </a:pPr>
            <a:r>
              <a:rPr lang="en-US" sz="1750" b="1"/>
              <a:t>INITIAL ACTIONS BY EMPLOYEE AUTHOR IF WITNESS TO EVENTS; </a:t>
            </a:r>
            <a:r>
              <a:rPr lang="en-US" sz="1750" b="1" u="sng"/>
              <a:t>_________________</a:t>
            </a:r>
            <a:endParaRPr/>
          </a:p>
          <a:p>
            <a:pPr marL="0" lvl="0" indent="0" algn="l" rtl="0">
              <a:lnSpc>
                <a:spcPct val="60000"/>
              </a:lnSpc>
              <a:spcBef>
                <a:spcPts val="1000"/>
              </a:spcBef>
              <a:spcAft>
                <a:spcPts val="0"/>
              </a:spcAft>
              <a:buClr>
                <a:schemeClr val="dk1"/>
              </a:buClr>
              <a:buSzPts val="1750"/>
              <a:buNone/>
            </a:pPr>
            <a:r>
              <a:rPr lang="en-US" sz="1750" b="1"/>
              <a:t>NEXT STEPS TO BE TAKEN BY EMPLOYEE AUTHOR:</a:t>
            </a:r>
            <a:r>
              <a:rPr lang="en-US" sz="1750" b="1" u="sng"/>
              <a:t>_________________</a:t>
            </a:r>
            <a:endParaRPr sz="1750" b="1"/>
          </a:p>
          <a:p>
            <a:pPr marL="0" lvl="0" indent="0" algn="l" rtl="0">
              <a:lnSpc>
                <a:spcPct val="60000"/>
              </a:lnSpc>
              <a:spcBef>
                <a:spcPts val="1000"/>
              </a:spcBef>
              <a:spcAft>
                <a:spcPts val="0"/>
              </a:spcAft>
              <a:buClr>
                <a:schemeClr val="dk1"/>
              </a:buClr>
              <a:buSzPts val="1750"/>
              <a:buNone/>
            </a:pPr>
            <a:r>
              <a:rPr lang="en-US" sz="1750" b="1"/>
              <a:t>INCIDENT REPORTED TO DESIGNATED EMPLOYEE? ____ YES _____ NO </a:t>
            </a:r>
            <a:endParaRPr/>
          </a:p>
          <a:p>
            <a:pPr marL="0" lvl="0" indent="0" algn="l" rtl="0">
              <a:lnSpc>
                <a:spcPct val="60000"/>
              </a:lnSpc>
              <a:spcBef>
                <a:spcPts val="1000"/>
              </a:spcBef>
              <a:spcAft>
                <a:spcPts val="0"/>
              </a:spcAft>
              <a:buClr>
                <a:schemeClr val="dk1"/>
              </a:buClr>
              <a:buSzPts val="1750"/>
              <a:buNone/>
            </a:pPr>
            <a:r>
              <a:rPr lang="en-US" sz="1750" b="1"/>
              <a:t>If no, explain in detail WHY not reported to DE: _____________________________________</a:t>
            </a:r>
            <a:r>
              <a:rPr lang="en-US" sz="1750" b="1" u="sng"/>
              <a:t>   </a:t>
            </a:r>
            <a:endParaRPr/>
          </a:p>
          <a:p>
            <a:pPr marL="0" lvl="0" indent="0" algn="l" rtl="0">
              <a:lnSpc>
                <a:spcPct val="60000"/>
              </a:lnSpc>
              <a:spcBef>
                <a:spcPts val="1000"/>
              </a:spcBef>
              <a:spcAft>
                <a:spcPts val="0"/>
              </a:spcAft>
              <a:buClr>
                <a:srgbClr val="00B050"/>
              </a:buClr>
              <a:buSzPts val="1750"/>
              <a:buNone/>
            </a:pPr>
            <a:r>
              <a:rPr lang="en-US" sz="1750" b="1" u="sng">
                <a:solidFill>
                  <a:srgbClr val="00B050"/>
                </a:solidFill>
              </a:rPr>
              <a:t>IF SUSPECTED SEXUAL HARASSMENT, REPORTED TO TITLE IX COORDINATOR?</a:t>
            </a:r>
            <a:r>
              <a:rPr lang="en-US" sz="1750" b="1">
                <a:solidFill>
                  <a:srgbClr val="00B050"/>
                </a:solidFill>
              </a:rPr>
              <a:t> ____ YES _____ NO </a:t>
            </a:r>
            <a:r>
              <a:rPr lang="en-US" sz="1750" b="1" u="sng">
                <a:solidFill>
                  <a:srgbClr val="FF0000"/>
                </a:solidFill>
              </a:rPr>
              <a:t>NEW!!</a:t>
            </a:r>
            <a:r>
              <a:rPr lang="en-US" sz="1750" b="1">
                <a:solidFill>
                  <a:srgbClr val="FF0000"/>
                </a:solidFill>
              </a:rPr>
              <a:t>**</a:t>
            </a:r>
            <a:endParaRPr sz="1750" b="1">
              <a:solidFill>
                <a:srgbClr val="FF0000"/>
              </a:solidFill>
            </a:endParaRPr>
          </a:p>
          <a:p>
            <a:pPr marL="0" lvl="0" indent="0" algn="l" rtl="0">
              <a:lnSpc>
                <a:spcPct val="60000"/>
              </a:lnSpc>
              <a:spcBef>
                <a:spcPts val="1000"/>
              </a:spcBef>
              <a:spcAft>
                <a:spcPts val="0"/>
              </a:spcAft>
              <a:buClr>
                <a:srgbClr val="00B050"/>
              </a:buClr>
              <a:buSzPts val="1750"/>
              <a:buNone/>
            </a:pPr>
            <a:r>
              <a:rPr lang="en-US" sz="1750" b="1" u="sng">
                <a:solidFill>
                  <a:srgbClr val="00B050"/>
                </a:solidFill>
              </a:rPr>
              <a:t>If NO, EXPLAIN IN DETAIL WHY NOT? </a:t>
            </a:r>
            <a:r>
              <a:rPr lang="en-US" sz="1750" b="1">
                <a:solidFill>
                  <a:srgbClr val="00B050"/>
                </a:solidFill>
              </a:rPr>
              <a:t>_____________________________________</a:t>
            </a:r>
            <a:r>
              <a:rPr lang="en-US" sz="1750" b="1" u="sng">
                <a:solidFill>
                  <a:srgbClr val="00B050"/>
                </a:solidFill>
              </a:rPr>
              <a:t>                                                                                                                                              </a:t>
            </a:r>
            <a:endParaRPr sz="1750" b="1" u="sng">
              <a:solidFill>
                <a:srgbClr val="00B050"/>
              </a:solidFill>
            </a:endParaRPr>
          </a:p>
          <a:p>
            <a:pPr marL="0" lvl="0" indent="0" algn="l" rtl="0">
              <a:lnSpc>
                <a:spcPct val="60000"/>
              </a:lnSpc>
              <a:spcBef>
                <a:spcPts val="1000"/>
              </a:spcBef>
              <a:spcAft>
                <a:spcPts val="0"/>
              </a:spcAft>
              <a:buClr>
                <a:schemeClr val="dk1"/>
              </a:buClr>
              <a:buSzPts val="1750"/>
              <a:buNone/>
            </a:pPr>
            <a:r>
              <a:rPr lang="en-US" sz="1750" b="1"/>
              <a:t>IF REPORTED TO DE/DATE &amp; TIME INCIDENT WAS REPORTED TO C-1 DESIGNEE:</a:t>
            </a:r>
            <a:r>
              <a:rPr lang="en-US" sz="1750" b="1" u="sng"/>
              <a:t> DATE      / TIME </a:t>
            </a:r>
            <a:endParaRPr/>
          </a:p>
          <a:p>
            <a:pPr marL="0" lvl="0" indent="0" algn="l" rtl="0">
              <a:lnSpc>
                <a:spcPct val="60000"/>
              </a:lnSpc>
              <a:spcBef>
                <a:spcPts val="1000"/>
              </a:spcBef>
              <a:spcAft>
                <a:spcPts val="0"/>
              </a:spcAft>
              <a:buClr>
                <a:schemeClr val="dk1"/>
              </a:buClr>
              <a:buSzPts val="1750"/>
              <a:buNone/>
            </a:pPr>
            <a:r>
              <a:rPr lang="en-US" sz="1750" b="1"/>
              <a:t>Signature of Designee acknowledging receipt: __________________</a:t>
            </a:r>
            <a:r>
              <a:rPr lang="en-US" sz="1750" b="1" u="sng"/>
              <a:t>                           </a:t>
            </a:r>
            <a:endParaRPr sz="1750" b="1"/>
          </a:p>
          <a:p>
            <a:pPr marL="0" lvl="0" indent="0" algn="l" rtl="0">
              <a:lnSpc>
                <a:spcPct val="60000"/>
              </a:lnSpc>
              <a:spcBef>
                <a:spcPts val="1000"/>
              </a:spcBef>
              <a:spcAft>
                <a:spcPts val="0"/>
              </a:spcAft>
              <a:buClr>
                <a:srgbClr val="00B050"/>
              </a:buClr>
              <a:buSzPts val="1750"/>
              <a:buNone/>
            </a:pPr>
            <a:r>
              <a:rPr lang="en-US" sz="1750" b="1">
                <a:solidFill>
                  <a:srgbClr val="00B050"/>
                </a:solidFill>
              </a:rPr>
              <a:t>IF REPORTED TO TITLE IX COORDINATOR DATE &amp; TIME INCIDENT WAS REPORTED:</a:t>
            </a:r>
            <a:r>
              <a:rPr lang="en-US" sz="1750" b="1" u="sng">
                <a:solidFill>
                  <a:srgbClr val="00B050"/>
                </a:solidFill>
              </a:rPr>
              <a:t> DATE      / TIME </a:t>
            </a:r>
            <a:r>
              <a:rPr lang="en-US" sz="1750" b="1" u="sng">
                <a:solidFill>
                  <a:srgbClr val="FF0000"/>
                </a:solidFill>
              </a:rPr>
              <a:t>NEW!**</a:t>
            </a:r>
            <a:endParaRPr sz="1750" b="1" u="sng">
              <a:solidFill>
                <a:srgbClr val="00B050"/>
              </a:solidFill>
            </a:endParaRPr>
          </a:p>
          <a:p>
            <a:pPr marL="0" lvl="0" indent="0" algn="l" rtl="0">
              <a:lnSpc>
                <a:spcPct val="60000"/>
              </a:lnSpc>
              <a:spcBef>
                <a:spcPts val="1000"/>
              </a:spcBef>
              <a:spcAft>
                <a:spcPts val="0"/>
              </a:spcAft>
              <a:buClr>
                <a:srgbClr val="00B050"/>
              </a:buClr>
              <a:buSzPts val="1750"/>
              <a:buNone/>
            </a:pPr>
            <a:r>
              <a:rPr lang="en-US" sz="1750" b="1">
                <a:solidFill>
                  <a:srgbClr val="00B050"/>
                </a:solidFill>
              </a:rPr>
              <a:t>Signature of Title IX Coordinator acknowledging receipt: __________________</a:t>
            </a:r>
            <a:r>
              <a:rPr lang="en-US" sz="1750" b="1" u="sng">
                <a:solidFill>
                  <a:srgbClr val="00B050"/>
                </a:solidFill>
              </a:rPr>
              <a:t>                           </a:t>
            </a:r>
            <a:endParaRPr sz="1750" b="1">
              <a:solidFill>
                <a:srgbClr val="00B050"/>
              </a:solidFill>
            </a:endParaRPr>
          </a:p>
          <a:p>
            <a:pPr marL="0" lvl="0" indent="0" algn="l" rtl="0">
              <a:lnSpc>
                <a:spcPct val="70000"/>
              </a:lnSpc>
              <a:spcBef>
                <a:spcPts val="1000"/>
              </a:spcBef>
              <a:spcAft>
                <a:spcPts val="0"/>
              </a:spcAft>
              <a:buClr>
                <a:schemeClr val="dk1"/>
              </a:buClr>
              <a:buSzPts val="1750"/>
              <a:buNone/>
            </a:pPr>
            <a:endParaRPr sz="1750"/>
          </a:p>
        </p:txBody>
      </p:sp>
      <p:sp>
        <p:nvSpPr>
          <p:cNvPr id="407" name="Google Shape;407;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53"/>
          <p:cNvSpPr txBox="1">
            <a:spLocks noGrp="1"/>
          </p:cNvSpPr>
          <p:nvPr>
            <p:ph type="title"/>
          </p:nvPr>
        </p:nvSpPr>
        <p:spPr>
          <a:xfrm>
            <a:off x="145774" y="365125"/>
            <a:ext cx="11208026"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en-US" sz="3959"/>
              <a:t>What if the information only goes to the Designee AND they are not the Title IX Coordinator?</a:t>
            </a:r>
            <a:endParaRPr sz="3959"/>
          </a:p>
        </p:txBody>
      </p:sp>
      <p:sp>
        <p:nvSpPr>
          <p:cNvPr id="413" name="Google Shape;413;p5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228600" lvl="0" indent="-254000" algn="l" rtl="0">
              <a:lnSpc>
                <a:spcPct val="80000"/>
              </a:lnSpc>
              <a:spcBef>
                <a:spcPts val="0"/>
              </a:spcBef>
              <a:spcAft>
                <a:spcPts val="0"/>
              </a:spcAft>
              <a:buClr>
                <a:schemeClr val="dk1"/>
              </a:buClr>
              <a:buSzPts val="4000"/>
              <a:buChar char="•"/>
            </a:pPr>
            <a:r>
              <a:rPr lang="en-US" sz="4000"/>
              <a:t>Whenever the STAFF/Teacher fills out a Student Conduct Form and </a:t>
            </a:r>
            <a:r>
              <a:rPr lang="en-US" sz="4000">
                <a:solidFill>
                  <a:srgbClr val="FF0000"/>
                </a:solidFill>
              </a:rPr>
              <a:t>hands it to the Designee and they are NOT the Title IX Coordinator</a:t>
            </a:r>
            <a:r>
              <a:rPr lang="en-US" sz="4000"/>
              <a:t>, (which could be the case under the VT HHB Process) 	what MUST the DESIGNEE </a:t>
            </a:r>
            <a:r>
              <a:rPr lang="en-US" sz="4000" u="sng"/>
              <a:t>NOW DO</a:t>
            </a:r>
            <a:r>
              <a:rPr lang="en-US" sz="4000"/>
              <a:t> given the 	new Title IX Policy (if the Designee is not also 	the Title IX Coordinator)??</a:t>
            </a:r>
            <a:endParaRPr sz="4000"/>
          </a:p>
          <a:p>
            <a:pPr marL="1143000" lvl="2" indent="-368300" algn="l" rtl="0">
              <a:lnSpc>
                <a:spcPct val="80000"/>
              </a:lnSpc>
              <a:spcBef>
                <a:spcPts val="0"/>
              </a:spcBef>
              <a:spcAft>
                <a:spcPts val="0"/>
              </a:spcAft>
              <a:buSzPts val="4000"/>
              <a:buChar char="•"/>
            </a:pPr>
            <a:r>
              <a:rPr lang="en-US" sz="4000"/>
              <a:t>GIVE IT ALSO TO THE TITLE IX COORDINATOR.</a:t>
            </a:r>
            <a:endParaRPr sz="4000"/>
          </a:p>
          <a:p>
            <a:pPr marL="0" lvl="0" indent="0" algn="l" rtl="0">
              <a:lnSpc>
                <a:spcPct val="80000"/>
              </a:lnSpc>
              <a:spcBef>
                <a:spcPts val="1000"/>
              </a:spcBef>
              <a:spcAft>
                <a:spcPts val="0"/>
              </a:spcAft>
              <a:buClr>
                <a:schemeClr val="dk1"/>
              </a:buClr>
              <a:buSzPts val="3600"/>
              <a:buNone/>
            </a:pPr>
            <a:r>
              <a:rPr lang="en-US" sz="3600" b="1"/>
              <a:t>	</a:t>
            </a:r>
            <a:endParaRPr sz="3600"/>
          </a:p>
        </p:txBody>
      </p:sp>
      <p:sp>
        <p:nvSpPr>
          <p:cNvPr id="415" name="Google Shape;415;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54"/>
          <p:cNvSpPr txBox="1">
            <a:spLocks noGrp="1"/>
          </p:cNvSpPr>
          <p:nvPr>
            <p:ph type="title"/>
          </p:nvPr>
        </p:nvSpPr>
        <p:spPr>
          <a:xfrm>
            <a:off x="520815" y="214184"/>
            <a:ext cx="10359220" cy="70021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en-US" sz="3959"/>
              <a:t>Student Conduct Form-DESIGNEE/</a:t>
            </a:r>
            <a:r>
              <a:rPr lang="en-US" sz="3959">
                <a:solidFill>
                  <a:srgbClr val="FF0000"/>
                </a:solidFill>
              </a:rPr>
              <a:t> UPDATED</a:t>
            </a:r>
            <a:r>
              <a:rPr lang="en-US" sz="3959" b="1">
                <a:solidFill>
                  <a:srgbClr val="FF0000"/>
                </a:solidFill>
              </a:rPr>
              <a:t>**</a:t>
            </a:r>
            <a:endParaRPr sz="3959"/>
          </a:p>
        </p:txBody>
      </p:sp>
      <p:sp>
        <p:nvSpPr>
          <p:cNvPr id="421" name="Google Shape;421;p54"/>
          <p:cNvSpPr txBox="1">
            <a:spLocks noGrp="1"/>
          </p:cNvSpPr>
          <p:nvPr>
            <p:ph type="body" idx="1"/>
          </p:nvPr>
        </p:nvSpPr>
        <p:spPr>
          <a:xfrm>
            <a:off x="218941" y="1309815"/>
            <a:ext cx="11322270" cy="5247503"/>
          </a:xfrm>
          <a:prstGeom prst="rect">
            <a:avLst/>
          </a:prstGeom>
          <a:noFill/>
          <a:ln>
            <a:noFill/>
          </a:ln>
        </p:spPr>
        <p:txBody>
          <a:bodyPr spcFirstLastPara="1" wrap="square" lIns="91425" tIns="45700" rIns="91425" bIns="45700" anchor="t" anchorCtr="0">
            <a:normAutofit/>
          </a:bodyPr>
          <a:lstStyle/>
          <a:p>
            <a:pPr marL="0" lvl="0" indent="0" algn="l" rtl="0">
              <a:lnSpc>
                <a:spcPct val="60000"/>
              </a:lnSpc>
              <a:spcBef>
                <a:spcPts val="0"/>
              </a:spcBef>
              <a:spcAft>
                <a:spcPts val="0"/>
              </a:spcAft>
              <a:buClr>
                <a:schemeClr val="dk1"/>
              </a:buClr>
              <a:buSzPts val="1540"/>
              <a:buNone/>
            </a:pPr>
            <a:r>
              <a:rPr lang="en-US" sz="1540" b="1"/>
              <a:t>DESIGNATED EMPLOYEE AUTHOR: </a:t>
            </a:r>
            <a:r>
              <a:rPr lang="en-US" sz="1540" b="1" u="sng"/>
              <a:t>                     </a:t>
            </a:r>
            <a:r>
              <a:rPr lang="en-US" sz="1540" b="1"/>
              <a:t> (WITNESS INCIDENT? </a:t>
            </a:r>
            <a:r>
              <a:rPr lang="en-US" sz="1540" b="1" u="sng"/>
              <a:t>    </a:t>
            </a:r>
            <a:r>
              <a:rPr lang="en-US" sz="1540" b="1"/>
              <a:t> Y </a:t>
            </a:r>
            <a:r>
              <a:rPr lang="en-US" sz="1540" b="1" u="sng"/>
              <a:t>    </a:t>
            </a:r>
            <a:r>
              <a:rPr lang="en-US" sz="1540" b="1"/>
              <a:t>N).</a:t>
            </a:r>
            <a:endParaRPr/>
          </a:p>
          <a:p>
            <a:pPr marL="0" lvl="0" indent="0" algn="l" rtl="0">
              <a:lnSpc>
                <a:spcPct val="60000"/>
              </a:lnSpc>
              <a:spcBef>
                <a:spcPts val="1000"/>
              </a:spcBef>
              <a:spcAft>
                <a:spcPts val="0"/>
              </a:spcAft>
              <a:buClr>
                <a:schemeClr val="dk1"/>
              </a:buClr>
              <a:buSzPts val="1540"/>
              <a:buNone/>
            </a:pPr>
            <a:r>
              <a:rPr lang="en-US" sz="1540"/>
              <a:t>OR</a:t>
            </a:r>
            <a:r>
              <a:rPr lang="en-US" sz="1540" b="1"/>
              <a:t> OF STUDENT/ADULT/EMPLOYEE REPORTER: ______(WITNESS INCIDENT? </a:t>
            </a:r>
            <a:r>
              <a:rPr lang="en-US" sz="1540" b="1" u="sng"/>
              <a:t>  </a:t>
            </a:r>
            <a:r>
              <a:rPr lang="en-US" sz="1540" b="1"/>
              <a:t> Y </a:t>
            </a:r>
            <a:r>
              <a:rPr lang="en-US" sz="1540" b="1" u="sng"/>
              <a:t>  </a:t>
            </a:r>
            <a:r>
              <a:rPr lang="en-US" sz="1540" b="1"/>
              <a:t>N)</a:t>
            </a:r>
            <a:endParaRPr/>
          </a:p>
          <a:p>
            <a:pPr marL="0" lvl="0" indent="0" algn="l" rtl="0">
              <a:lnSpc>
                <a:spcPct val="60000"/>
              </a:lnSpc>
              <a:spcBef>
                <a:spcPts val="1000"/>
              </a:spcBef>
              <a:spcAft>
                <a:spcPts val="0"/>
              </a:spcAft>
              <a:buClr>
                <a:schemeClr val="dk1"/>
              </a:buClr>
              <a:buSzPts val="1540"/>
              <a:buNone/>
            </a:pPr>
            <a:r>
              <a:rPr lang="en-US" sz="1540" b="1"/>
              <a:t>IDENTITY OF ALLEGED STUDENT OFFENDER: __________________</a:t>
            </a:r>
            <a:endParaRPr/>
          </a:p>
          <a:p>
            <a:pPr marL="0" lvl="0" indent="0" algn="l" rtl="0">
              <a:lnSpc>
                <a:spcPct val="60000"/>
              </a:lnSpc>
              <a:spcBef>
                <a:spcPts val="1000"/>
              </a:spcBef>
              <a:spcAft>
                <a:spcPts val="0"/>
              </a:spcAft>
              <a:buClr>
                <a:schemeClr val="dk1"/>
              </a:buClr>
              <a:buSzPts val="1540"/>
              <a:buNone/>
            </a:pPr>
            <a:r>
              <a:rPr lang="en-US" sz="1540" b="1"/>
              <a:t>DATE OF INCIDENT WITNESSED:	</a:t>
            </a:r>
            <a:r>
              <a:rPr lang="en-US" sz="1540" b="1" u="sng"/>
              <a:t>Date:____ Time: _______</a:t>
            </a:r>
            <a:endParaRPr sz="1540" b="1"/>
          </a:p>
          <a:p>
            <a:pPr marL="0" lvl="0" indent="0" algn="l" rtl="0">
              <a:lnSpc>
                <a:spcPct val="60000"/>
              </a:lnSpc>
              <a:spcBef>
                <a:spcPts val="1000"/>
              </a:spcBef>
              <a:spcAft>
                <a:spcPts val="0"/>
              </a:spcAft>
              <a:buClr>
                <a:schemeClr val="dk1"/>
              </a:buClr>
              <a:buSzPts val="1540"/>
              <a:buNone/>
            </a:pPr>
            <a:r>
              <a:rPr lang="en-US" sz="1540"/>
              <a:t>OR </a:t>
            </a:r>
            <a:r>
              <a:rPr lang="en-US" sz="1540" b="1"/>
              <a:t>DATE OF REPORT BY STUDENT or STAFF /THIRD PARTY: 	</a:t>
            </a:r>
            <a:r>
              <a:rPr lang="en-US" sz="1540" b="1" u="sng"/>
              <a:t>Date:__ Time: _______</a:t>
            </a:r>
            <a:endParaRPr sz="1540" b="1"/>
          </a:p>
          <a:p>
            <a:pPr marL="0" lvl="0" indent="0" algn="l" rtl="0">
              <a:lnSpc>
                <a:spcPct val="60000"/>
              </a:lnSpc>
              <a:spcBef>
                <a:spcPts val="1000"/>
              </a:spcBef>
              <a:spcAft>
                <a:spcPts val="0"/>
              </a:spcAft>
              <a:buClr>
                <a:schemeClr val="dk1"/>
              </a:buClr>
              <a:buSzPts val="1540"/>
              <a:buNone/>
            </a:pPr>
            <a:r>
              <a:rPr lang="en-US" sz="1540" b="1"/>
              <a:t>DESCRIPTION OF CONDUCT REPORTED: </a:t>
            </a:r>
            <a:r>
              <a:rPr lang="en-US" sz="1540" b="1" u="sng"/>
              <a:t>                                                                                                                                                                                                                                                                                                                                                                                                                                                                                                                                                                                                                                                                                                                                            </a:t>
            </a:r>
            <a:endParaRPr/>
          </a:p>
          <a:p>
            <a:pPr marL="228600" lvl="0" indent="-130810" algn="l" rtl="0">
              <a:lnSpc>
                <a:spcPct val="60000"/>
              </a:lnSpc>
              <a:spcBef>
                <a:spcPts val="1000"/>
              </a:spcBef>
              <a:spcAft>
                <a:spcPts val="0"/>
              </a:spcAft>
              <a:buClr>
                <a:schemeClr val="dk1"/>
              </a:buClr>
              <a:buSzPts val="1540"/>
              <a:buNone/>
            </a:pPr>
            <a:endParaRPr sz="1540" b="1" u="sng"/>
          </a:p>
          <a:p>
            <a:pPr marL="0" lvl="0" indent="0" algn="l" rtl="0">
              <a:lnSpc>
                <a:spcPct val="60000"/>
              </a:lnSpc>
              <a:spcBef>
                <a:spcPts val="1000"/>
              </a:spcBef>
              <a:spcAft>
                <a:spcPts val="0"/>
              </a:spcAft>
              <a:buClr>
                <a:schemeClr val="dk1"/>
              </a:buClr>
              <a:buSzPts val="1540"/>
              <a:buNone/>
            </a:pPr>
            <a:r>
              <a:rPr lang="en-US" sz="1540" b="1"/>
              <a:t>STUDENT WITNESSES (if any):</a:t>
            </a:r>
            <a:endParaRPr sz="1540" b="1" u="sng"/>
          </a:p>
          <a:p>
            <a:pPr marL="0" lvl="0" indent="0" algn="l" rtl="0">
              <a:lnSpc>
                <a:spcPct val="60000"/>
              </a:lnSpc>
              <a:spcBef>
                <a:spcPts val="1000"/>
              </a:spcBef>
              <a:spcAft>
                <a:spcPts val="0"/>
              </a:spcAft>
              <a:buClr>
                <a:schemeClr val="dk1"/>
              </a:buClr>
              <a:buSzPts val="1540"/>
              <a:buNone/>
            </a:pPr>
            <a:r>
              <a:rPr lang="en-US" sz="1540" b="1"/>
              <a:t>DISTRICT EMPLOYEE WITNESSES (IF ANY):</a:t>
            </a:r>
            <a:endParaRPr sz="1540" b="1" u="sng"/>
          </a:p>
          <a:p>
            <a:pPr marL="0" lvl="0" indent="0" algn="l" rtl="0">
              <a:lnSpc>
                <a:spcPct val="60000"/>
              </a:lnSpc>
              <a:spcBef>
                <a:spcPts val="1000"/>
              </a:spcBef>
              <a:spcAft>
                <a:spcPts val="0"/>
              </a:spcAft>
              <a:buClr>
                <a:schemeClr val="dk1"/>
              </a:buClr>
              <a:buSzPts val="1540"/>
              <a:buNone/>
            </a:pPr>
            <a:r>
              <a:rPr lang="en-US" sz="1540" b="1"/>
              <a:t>INITIAL ACTIONS TAKEN BY DE IF WITNESS TO EVENTS: </a:t>
            </a:r>
            <a:endParaRPr/>
          </a:p>
          <a:p>
            <a:pPr marL="0" lvl="0" indent="0" algn="l" rtl="0">
              <a:lnSpc>
                <a:spcPct val="60000"/>
              </a:lnSpc>
              <a:spcBef>
                <a:spcPts val="1000"/>
              </a:spcBef>
              <a:spcAft>
                <a:spcPts val="0"/>
              </a:spcAft>
              <a:buClr>
                <a:schemeClr val="dk1"/>
              </a:buClr>
              <a:buSzPts val="1540"/>
              <a:buNone/>
            </a:pPr>
            <a:endParaRPr sz="1540" b="1"/>
          </a:p>
          <a:p>
            <a:pPr marL="0" lvl="0" indent="0" algn="l" rtl="0">
              <a:lnSpc>
                <a:spcPct val="60000"/>
              </a:lnSpc>
              <a:spcBef>
                <a:spcPts val="1000"/>
              </a:spcBef>
              <a:spcAft>
                <a:spcPts val="0"/>
              </a:spcAft>
              <a:buClr>
                <a:srgbClr val="00B050"/>
              </a:buClr>
              <a:buSzPts val="1540"/>
              <a:buNone/>
            </a:pPr>
            <a:r>
              <a:rPr lang="en-US" sz="1540" b="1">
                <a:solidFill>
                  <a:srgbClr val="00B050"/>
                </a:solidFill>
              </a:rPr>
              <a:t>INCIDENT REPORTED EACH TO BUILDING ADMINISTRATOR AND TITLE IX COORDINATOR (IF NOT THE SAME PERSON)? __ YES __ NO </a:t>
            </a:r>
            <a:r>
              <a:rPr lang="en-US" sz="1540" b="1" u="sng">
                <a:solidFill>
                  <a:srgbClr val="FF0000"/>
                </a:solidFill>
              </a:rPr>
              <a:t>NEW!!</a:t>
            </a:r>
            <a:r>
              <a:rPr lang="en-US" sz="1540" b="1">
                <a:solidFill>
                  <a:srgbClr val="FF0000"/>
                </a:solidFill>
              </a:rPr>
              <a:t>**</a:t>
            </a:r>
            <a:endParaRPr sz="1540" b="1">
              <a:solidFill>
                <a:srgbClr val="00B050"/>
              </a:solidFill>
            </a:endParaRPr>
          </a:p>
          <a:p>
            <a:pPr marL="0" lvl="0" indent="0" algn="l" rtl="0">
              <a:lnSpc>
                <a:spcPct val="60000"/>
              </a:lnSpc>
              <a:spcBef>
                <a:spcPts val="1000"/>
              </a:spcBef>
              <a:spcAft>
                <a:spcPts val="0"/>
              </a:spcAft>
              <a:buClr>
                <a:schemeClr val="dk1"/>
              </a:buClr>
              <a:buSzPts val="1540"/>
              <a:buNone/>
            </a:pPr>
            <a:r>
              <a:rPr lang="en-US" sz="1540" b="1"/>
              <a:t>If no, explain in detail WHY not reported to either BA </a:t>
            </a:r>
            <a:r>
              <a:rPr lang="en-US" sz="1540" b="1" u="sng">
                <a:solidFill>
                  <a:srgbClr val="00B050"/>
                </a:solidFill>
              </a:rPr>
              <a:t>OR TITLE IX COORDINATOR</a:t>
            </a:r>
            <a:r>
              <a:rPr lang="en-US" sz="1540" b="1"/>
              <a:t>:</a:t>
            </a:r>
            <a:r>
              <a:rPr lang="en-US" sz="1540" b="1" u="sng">
                <a:solidFill>
                  <a:srgbClr val="FF0000"/>
                </a:solidFill>
              </a:rPr>
              <a:t>NEW!!</a:t>
            </a:r>
            <a:r>
              <a:rPr lang="en-US" sz="1540" b="1">
                <a:solidFill>
                  <a:srgbClr val="FF0000"/>
                </a:solidFill>
              </a:rPr>
              <a:t>**</a:t>
            </a:r>
            <a:endParaRPr/>
          </a:p>
          <a:p>
            <a:pPr marL="0" lvl="0" indent="0" algn="l" rtl="0">
              <a:lnSpc>
                <a:spcPct val="60000"/>
              </a:lnSpc>
              <a:spcBef>
                <a:spcPts val="1000"/>
              </a:spcBef>
              <a:spcAft>
                <a:spcPts val="0"/>
              </a:spcAft>
              <a:buClr>
                <a:schemeClr val="dk1"/>
              </a:buClr>
              <a:buSzPts val="1540"/>
              <a:buNone/>
            </a:pPr>
            <a:r>
              <a:rPr lang="en-US" sz="1540" b="1" u="sng"/>
              <a:t>                                                                                                                                                         </a:t>
            </a:r>
            <a:endParaRPr sz="1540" b="1" u="sng"/>
          </a:p>
          <a:p>
            <a:pPr marL="0" lvl="0" indent="0" algn="l" rtl="0">
              <a:lnSpc>
                <a:spcPct val="60000"/>
              </a:lnSpc>
              <a:spcBef>
                <a:spcPts val="1000"/>
              </a:spcBef>
              <a:spcAft>
                <a:spcPts val="0"/>
              </a:spcAft>
              <a:buClr>
                <a:schemeClr val="dk1"/>
              </a:buClr>
              <a:buSzPts val="1540"/>
              <a:buNone/>
            </a:pPr>
            <a:r>
              <a:rPr lang="en-US" sz="1540" b="1"/>
              <a:t>DATE &amp; TIME INCIDENT REPORTED BY DE TO BA:</a:t>
            </a:r>
            <a:r>
              <a:rPr lang="en-US" sz="1540" b="1" u="sng"/>
              <a:t> DATE      / TIME </a:t>
            </a:r>
            <a:endParaRPr/>
          </a:p>
          <a:p>
            <a:pPr marL="0" lvl="0" indent="0" algn="l" rtl="0">
              <a:lnSpc>
                <a:spcPct val="60000"/>
              </a:lnSpc>
              <a:spcBef>
                <a:spcPts val="1000"/>
              </a:spcBef>
              <a:spcAft>
                <a:spcPts val="0"/>
              </a:spcAft>
              <a:buClr>
                <a:schemeClr val="dk1"/>
              </a:buClr>
              <a:buSzPts val="1540"/>
              <a:buNone/>
            </a:pPr>
            <a:r>
              <a:rPr lang="en-US" sz="1540" b="1" u="sng"/>
              <a:t>Signature of Building Administrator</a:t>
            </a:r>
            <a:r>
              <a:rPr lang="en-US" sz="1540" b="1"/>
              <a:t> acknowledging receipt: ______Date: ___________</a:t>
            </a:r>
            <a:endParaRPr/>
          </a:p>
          <a:p>
            <a:pPr marL="0" lvl="0" indent="0" algn="l" rtl="0">
              <a:lnSpc>
                <a:spcPct val="60000"/>
              </a:lnSpc>
              <a:spcBef>
                <a:spcPts val="1000"/>
              </a:spcBef>
              <a:spcAft>
                <a:spcPts val="0"/>
              </a:spcAft>
              <a:buClr>
                <a:srgbClr val="00B050"/>
              </a:buClr>
              <a:buSzPts val="1540"/>
              <a:buNone/>
            </a:pPr>
            <a:r>
              <a:rPr lang="en-US" sz="1540" b="1">
                <a:solidFill>
                  <a:srgbClr val="00B050"/>
                </a:solidFill>
              </a:rPr>
              <a:t>DATE &amp; TIME INCIDENT REPORTED BY DE TO TITLE IX COORDINATOR:</a:t>
            </a:r>
            <a:r>
              <a:rPr lang="en-US" sz="1540" b="1" u="sng">
                <a:solidFill>
                  <a:srgbClr val="00B050"/>
                </a:solidFill>
              </a:rPr>
              <a:t> DATE      / TIME </a:t>
            </a:r>
            <a:r>
              <a:rPr lang="en-US" sz="1540" b="1" u="sng">
                <a:solidFill>
                  <a:srgbClr val="FF0000"/>
                </a:solidFill>
              </a:rPr>
              <a:t>NEW!!</a:t>
            </a:r>
            <a:r>
              <a:rPr lang="en-US" sz="1540" b="1">
                <a:solidFill>
                  <a:srgbClr val="FF0000"/>
                </a:solidFill>
              </a:rPr>
              <a:t>**</a:t>
            </a:r>
            <a:endParaRPr sz="1540" b="1" u="sng">
              <a:solidFill>
                <a:srgbClr val="00B050"/>
              </a:solidFill>
            </a:endParaRPr>
          </a:p>
          <a:p>
            <a:pPr marL="0" lvl="0" indent="0" algn="l" rtl="0">
              <a:lnSpc>
                <a:spcPct val="60000"/>
              </a:lnSpc>
              <a:spcBef>
                <a:spcPts val="1000"/>
              </a:spcBef>
              <a:spcAft>
                <a:spcPts val="0"/>
              </a:spcAft>
              <a:buClr>
                <a:srgbClr val="00B050"/>
              </a:buClr>
              <a:buSzPts val="1540"/>
              <a:buNone/>
            </a:pPr>
            <a:r>
              <a:rPr lang="en-US" sz="1540" b="1" u="sng">
                <a:solidFill>
                  <a:srgbClr val="00B050"/>
                </a:solidFill>
              </a:rPr>
              <a:t>Signature of Building Administrator</a:t>
            </a:r>
            <a:r>
              <a:rPr lang="en-US" sz="1540" b="1">
                <a:solidFill>
                  <a:srgbClr val="00B050"/>
                </a:solidFill>
              </a:rPr>
              <a:t> acknowledging receipt: ______Date: ___________</a:t>
            </a:r>
            <a:endParaRPr/>
          </a:p>
          <a:p>
            <a:pPr marL="0" lvl="0" indent="0" algn="l" rtl="0">
              <a:lnSpc>
                <a:spcPct val="60000"/>
              </a:lnSpc>
              <a:spcBef>
                <a:spcPts val="1000"/>
              </a:spcBef>
              <a:spcAft>
                <a:spcPts val="0"/>
              </a:spcAft>
              <a:buClr>
                <a:schemeClr val="dk1"/>
              </a:buClr>
              <a:buSzPts val="1540"/>
              <a:buNone/>
            </a:pPr>
            <a:endParaRPr sz="1540" b="1"/>
          </a:p>
          <a:p>
            <a:pPr marL="228600" lvl="0" indent="-130810" algn="l" rtl="0">
              <a:lnSpc>
                <a:spcPct val="70000"/>
              </a:lnSpc>
              <a:spcBef>
                <a:spcPts val="1000"/>
              </a:spcBef>
              <a:spcAft>
                <a:spcPts val="0"/>
              </a:spcAft>
              <a:buClr>
                <a:schemeClr val="dk1"/>
              </a:buClr>
              <a:buSzPts val="1540"/>
              <a:buNone/>
            </a:pPr>
            <a:endParaRPr sz="1540"/>
          </a:p>
        </p:txBody>
      </p:sp>
      <p:sp>
        <p:nvSpPr>
          <p:cNvPr id="422" name="Google Shape;42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
        <p:nvSpPr>
          <p:cNvPr id="2" name="Date Placeholder 1"/>
          <p:cNvSpPr>
            <a:spLocks noGrp="1"/>
          </p:cNvSpPr>
          <p:nvPr>
            <p:ph type="dt" idx="10"/>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55"/>
          <p:cNvSpPr txBox="1">
            <a:spLocks noGrp="1"/>
          </p:cNvSpPr>
          <p:nvPr>
            <p:ph type="title"/>
          </p:nvPr>
        </p:nvSpPr>
        <p:spPr>
          <a:xfrm>
            <a:off x="265043" y="365125"/>
            <a:ext cx="11088757" cy="213242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Either way, the TITLE IX Coordinator MUST receive information regarding allegations of Title IX ‘Sexual Harassment’ </a:t>
            </a:r>
            <a:endParaRPr sz="3959" b="1">
              <a:solidFill>
                <a:srgbClr val="00B050"/>
              </a:solidFill>
            </a:endParaRPr>
          </a:p>
        </p:txBody>
      </p:sp>
      <p:sp>
        <p:nvSpPr>
          <p:cNvPr id="428" name="Google Shape;428;p55"/>
          <p:cNvSpPr txBox="1">
            <a:spLocks noGrp="1"/>
          </p:cNvSpPr>
          <p:nvPr>
            <p:ph type="body" idx="1"/>
          </p:nvPr>
        </p:nvSpPr>
        <p:spPr>
          <a:xfrm>
            <a:off x="838200" y="2676939"/>
            <a:ext cx="10515600" cy="350002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b="1">
                <a:solidFill>
                  <a:srgbClr val="00B0F0"/>
                </a:solidFill>
              </a:rPr>
              <a:t>VT HHB </a:t>
            </a:r>
            <a:r>
              <a:rPr lang="en-US" b="1"/>
              <a:t>REQUIRES STAFF TO IMMEDIATELY inform the DE of information that “might” be an HHB violation, and then the DE TO “Promptly </a:t>
            </a:r>
            <a:r>
              <a:rPr lang="en-US"/>
              <a:t>inform the </a:t>
            </a:r>
            <a:r>
              <a:rPr lang="en-US" b="1"/>
              <a:t>school/building administrator(s) </a:t>
            </a:r>
            <a:r>
              <a:rPr lang="en-US"/>
              <a:t>of the information.” 2015 AOE MODEL PROCEDURES. II.A.ii.</a:t>
            </a:r>
            <a:endParaRPr/>
          </a:p>
          <a:p>
            <a:pPr marL="228600" lvl="0" indent="-228600" algn="l" rtl="0">
              <a:lnSpc>
                <a:spcPct val="90000"/>
              </a:lnSpc>
              <a:spcBef>
                <a:spcPts val="1000"/>
              </a:spcBef>
              <a:spcAft>
                <a:spcPts val="0"/>
              </a:spcAft>
              <a:buClr>
                <a:schemeClr val="dk1"/>
              </a:buClr>
              <a:buSzPts val="2800"/>
              <a:buChar char="•"/>
            </a:pPr>
            <a:r>
              <a:rPr lang="en-US" b="1" u="sng">
                <a:solidFill>
                  <a:srgbClr val="00B050"/>
                </a:solidFill>
              </a:rPr>
              <a:t>TITLE IX </a:t>
            </a:r>
            <a:r>
              <a:rPr lang="en-US"/>
              <a:t>Considers Actual Knowledge to Occur when ANY EMPLOYEE HAS such KNOWLEDGE. </a:t>
            </a:r>
            <a:r>
              <a:rPr lang="en-US" b="1"/>
              <a:t>SO STAFF MUST INFORM THE TITLE IX COORDINATOR (IF THAT PERSON IS DIFFERENT THAN THE DE OR SCHOOL or BUILDING ADMINISTRATOR) IMMEDIATELY</a:t>
            </a:r>
            <a:r>
              <a:rPr lang="en-US"/>
              <a:t>. </a:t>
            </a:r>
            <a:endParaRPr/>
          </a:p>
          <a:p>
            <a:pPr marL="228600" lvl="0" indent="-50800" algn="l" rtl="0">
              <a:lnSpc>
                <a:spcPct val="90000"/>
              </a:lnSpc>
              <a:spcBef>
                <a:spcPts val="1000"/>
              </a:spcBef>
              <a:spcAft>
                <a:spcPts val="0"/>
              </a:spcAft>
              <a:buClr>
                <a:schemeClr val="dk1"/>
              </a:buClr>
              <a:buSzPts val="2800"/>
              <a:buNone/>
            </a:pPr>
            <a:endParaRPr b="1"/>
          </a:p>
        </p:txBody>
      </p:sp>
      <p:sp>
        <p:nvSpPr>
          <p:cNvPr id="429" name="Google Shape;429;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0" name="Google Shape;430;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p5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Complainant - Definition</a:t>
            </a:r>
            <a:endParaRPr b="1">
              <a:solidFill>
                <a:srgbClr val="00B050"/>
              </a:solidFill>
            </a:endParaRPr>
          </a:p>
        </p:txBody>
      </p:sp>
      <p:sp>
        <p:nvSpPr>
          <p:cNvPr id="437" name="Google Shape;437;p5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A Complainant is an individual who is alleged to be the victim of conduct that could constitute “sexual harassment” under Title IX’s definition. </a:t>
            </a:r>
            <a:endParaRPr/>
          </a:p>
          <a:p>
            <a:pPr marL="228600" lvl="0" indent="-228600" algn="l" rtl="0">
              <a:lnSpc>
                <a:spcPct val="90000"/>
              </a:lnSpc>
              <a:spcBef>
                <a:spcPts val="1000"/>
              </a:spcBef>
              <a:spcAft>
                <a:spcPts val="0"/>
              </a:spcAft>
              <a:buClr>
                <a:schemeClr val="dk1"/>
              </a:buClr>
              <a:buSzPts val="2800"/>
              <a:buChar char="•"/>
            </a:pPr>
            <a:r>
              <a:rPr lang="en-US"/>
              <a:t>In order for an individual to be considered a Complainant, they need NOT file a Report of Sexual Harassment, nor a Formal Complaint of Sexual Harassment.</a:t>
            </a:r>
            <a:endParaRPr/>
          </a:p>
          <a:p>
            <a:pPr marL="228600" lvl="0" indent="-228600" algn="l" rtl="0">
              <a:lnSpc>
                <a:spcPct val="90000"/>
              </a:lnSpc>
              <a:spcBef>
                <a:spcPts val="1000"/>
              </a:spcBef>
              <a:spcAft>
                <a:spcPts val="0"/>
              </a:spcAft>
              <a:buClr>
                <a:schemeClr val="dk1"/>
              </a:buClr>
              <a:buSzPts val="2800"/>
              <a:buChar char="•"/>
            </a:pPr>
            <a:r>
              <a:rPr lang="en-US"/>
              <a:t>In cases where the Title IX Coordinator signs a Formal Complaint of Sexual Harassment (and not the victim), the Title IX Coordinator is NOT considered a “Complainant.”</a:t>
            </a:r>
            <a:endParaRPr/>
          </a:p>
          <a:p>
            <a:pPr marL="0" lvl="0" indent="0" algn="l" rtl="0">
              <a:lnSpc>
                <a:spcPct val="90000"/>
              </a:lnSpc>
              <a:spcBef>
                <a:spcPts val="1000"/>
              </a:spcBef>
              <a:spcAft>
                <a:spcPts val="0"/>
              </a:spcAft>
              <a:buClr>
                <a:schemeClr val="dk1"/>
              </a:buClr>
              <a:buSzPts val="2800"/>
              <a:buNone/>
            </a:pPr>
            <a:r>
              <a:rPr lang="en-US"/>
              <a:t>Title IX Policy, Section II. B. </a:t>
            </a:r>
            <a:endParaRPr/>
          </a:p>
          <a:p>
            <a:pPr marL="0" lvl="0" indent="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5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Respondent - Definition</a:t>
            </a:r>
            <a:endParaRPr b="1">
              <a:solidFill>
                <a:srgbClr val="00B050"/>
              </a:solidFill>
            </a:endParaRPr>
          </a:p>
        </p:txBody>
      </p:sp>
      <p:sp>
        <p:nvSpPr>
          <p:cNvPr id="443" name="Google Shape;443;p5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Means an individual who has been reported to be the individual accused (I.E. perpetrator) of conduct that could constitute sexual harassment as defined by Title IX.</a:t>
            </a:r>
            <a:endParaRPr/>
          </a:p>
          <a:p>
            <a:pPr marL="228600" lvl="0" indent="-228600" algn="l" rtl="0">
              <a:lnSpc>
                <a:spcPct val="90000"/>
              </a:lnSpc>
              <a:spcBef>
                <a:spcPts val="1000"/>
              </a:spcBef>
              <a:spcAft>
                <a:spcPts val="0"/>
              </a:spcAft>
              <a:buClr>
                <a:schemeClr val="dk1"/>
              </a:buClr>
              <a:buSzPts val="2800"/>
              <a:buChar char="•"/>
            </a:pPr>
            <a:r>
              <a:rPr lang="en-US"/>
              <a:t>Title IX Policy, Section II. K.</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58"/>
          <p:cNvSpPr txBox="1">
            <a:spLocks noGrp="1"/>
          </p:cNvSpPr>
          <p:nvPr>
            <p:ph type="title"/>
          </p:nvPr>
        </p:nvSpPr>
        <p:spPr>
          <a:xfrm>
            <a:off x="270456" y="365125"/>
            <a:ext cx="11083344" cy="72957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t>
            </a:r>
            <a:r>
              <a:rPr lang="en-US" b="1">
                <a:solidFill>
                  <a:srgbClr val="00B050"/>
                </a:solidFill>
              </a:rPr>
              <a:t>Report of Sexual Harassment</a:t>
            </a:r>
            <a:r>
              <a:rPr lang="en-US"/>
              <a:t>” – Title IX</a:t>
            </a:r>
            <a:endParaRPr/>
          </a:p>
        </p:txBody>
      </p:sp>
      <p:sp>
        <p:nvSpPr>
          <p:cNvPr id="449" name="Google Shape;449;p58"/>
          <p:cNvSpPr txBox="1">
            <a:spLocks noGrp="1"/>
          </p:cNvSpPr>
          <p:nvPr>
            <p:ph type="body" idx="1"/>
          </p:nvPr>
        </p:nvSpPr>
        <p:spPr>
          <a:xfrm>
            <a:off x="270456" y="1403797"/>
            <a:ext cx="11083344" cy="4773166"/>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800"/>
              <a:buChar char="•"/>
            </a:pPr>
            <a:r>
              <a:rPr lang="en-US"/>
              <a:t>For purposes of Title IX, a “</a:t>
            </a:r>
            <a:r>
              <a:rPr lang="en-US" b="1"/>
              <a:t>Report of Sexual Harassment</a:t>
            </a:r>
            <a:r>
              <a:rPr lang="en-US"/>
              <a:t>” is any report which provides the District with </a:t>
            </a:r>
            <a:r>
              <a:rPr lang="en-US" b="1">
                <a:solidFill>
                  <a:srgbClr val="00B050"/>
                </a:solidFill>
              </a:rPr>
              <a:t>actual knowledge </a:t>
            </a:r>
            <a:r>
              <a:rPr lang="en-US"/>
              <a:t>of sexual harassment or allegations of sexual harassment. </a:t>
            </a:r>
            <a:endParaRPr/>
          </a:p>
          <a:p>
            <a:pPr marL="685800" lvl="1" indent="-228600" algn="l" rtl="0">
              <a:lnSpc>
                <a:spcPct val="80000"/>
              </a:lnSpc>
              <a:spcBef>
                <a:spcPts val="500"/>
              </a:spcBef>
              <a:spcAft>
                <a:spcPts val="0"/>
              </a:spcAft>
              <a:buClr>
                <a:schemeClr val="dk1"/>
              </a:buClr>
              <a:buSzPts val="2400"/>
              <a:buChar char="•"/>
            </a:pPr>
            <a:r>
              <a:rPr lang="en-US"/>
              <a:t>Such a report may or may not be accompanied by a Formal Complaint of Sexual Harassment. </a:t>
            </a:r>
            <a:endParaRPr/>
          </a:p>
          <a:p>
            <a:pPr marL="685800" lvl="1" indent="-228600" algn="l" rtl="0">
              <a:lnSpc>
                <a:spcPct val="80000"/>
              </a:lnSpc>
              <a:spcBef>
                <a:spcPts val="500"/>
              </a:spcBef>
              <a:spcAft>
                <a:spcPts val="0"/>
              </a:spcAft>
              <a:buClr>
                <a:schemeClr val="dk1"/>
              </a:buClr>
              <a:buSzPts val="2400"/>
              <a:buChar char="•"/>
            </a:pPr>
            <a:r>
              <a:rPr lang="en-US"/>
              <a:t>For this reason not every Report of Sexual Harassment that provides a district with actual knowledge will automatically trigger an investigation of the allegations. </a:t>
            </a:r>
            <a:endParaRPr/>
          </a:p>
          <a:p>
            <a:pPr marL="685800" lvl="1" indent="-228600" algn="l" rtl="0">
              <a:lnSpc>
                <a:spcPct val="80000"/>
              </a:lnSpc>
              <a:spcBef>
                <a:spcPts val="500"/>
              </a:spcBef>
              <a:spcAft>
                <a:spcPts val="0"/>
              </a:spcAft>
              <a:buClr>
                <a:schemeClr val="dk1"/>
              </a:buClr>
              <a:buSzPts val="2400"/>
              <a:buChar char="•"/>
            </a:pPr>
            <a:r>
              <a:rPr lang="en-US"/>
              <a:t>Rather, unless such Report contains an explicit request that the District investigate the allegations of sexual harassment raised (in which case it shall also constitute and be considered a “Formal Complaint of Sexual Harassment”) it does NOT trigger the Title IX Grievance Process. </a:t>
            </a:r>
            <a:endParaRPr/>
          </a:p>
          <a:p>
            <a:pPr marL="457200" lvl="1" indent="0" algn="l" rtl="0">
              <a:lnSpc>
                <a:spcPct val="80000"/>
              </a:lnSpc>
              <a:spcBef>
                <a:spcPts val="500"/>
              </a:spcBef>
              <a:spcAft>
                <a:spcPts val="0"/>
              </a:spcAft>
              <a:buClr>
                <a:schemeClr val="dk1"/>
              </a:buClr>
              <a:buSzPts val="2400"/>
              <a:buNone/>
            </a:pPr>
            <a:r>
              <a:rPr lang="en-US" b="1" i="1" u="sng"/>
              <a:t>Note: </a:t>
            </a:r>
            <a:r>
              <a:rPr lang="en-US"/>
              <a:t>Even where a Complainant does not request an investigation, the Title IX Coordinator, may, in certain cases, file a Formal Complaint seeking such an investigation.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5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t>
            </a:r>
            <a:r>
              <a:rPr lang="en-US" b="1">
                <a:solidFill>
                  <a:srgbClr val="00B050"/>
                </a:solidFill>
              </a:rPr>
              <a:t>Formal Complaint of Sexual Harassment</a:t>
            </a:r>
            <a:r>
              <a:rPr lang="en-US"/>
              <a:t>”</a:t>
            </a:r>
            <a:endParaRPr/>
          </a:p>
        </p:txBody>
      </p:sp>
      <p:sp>
        <p:nvSpPr>
          <p:cNvPr id="455" name="Google Shape;455;p59"/>
          <p:cNvSpPr txBox="1">
            <a:spLocks noGrp="1"/>
          </p:cNvSpPr>
          <p:nvPr>
            <p:ph type="body" idx="1"/>
          </p:nvPr>
        </p:nvSpPr>
        <p:spPr>
          <a:xfrm>
            <a:off x="489397" y="1416676"/>
            <a:ext cx="10864403" cy="4760287"/>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a:t>For purposes of Title IX, a Formal Complaint of Sexual Harassment: </a:t>
            </a:r>
            <a:endParaRPr/>
          </a:p>
          <a:p>
            <a:pPr marL="514350" lvl="0" indent="-514350" algn="l" rtl="0">
              <a:lnSpc>
                <a:spcPct val="70000"/>
              </a:lnSpc>
              <a:spcBef>
                <a:spcPts val="1000"/>
              </a:spcBef>
              <a:spcAft>
                <a:spcPts val="0"/>
              </a:spcAft>
              <a:buClr>
                <a:schemeClr val="dk1"/>
              </a:buClr>
              <a:buSzPts val="2380"/>
              <a:buAutoNum type="arabicPeriod"/>
            </a:pPr>
            <a:r>
              <a:rPr lang="en-US" sz="2380"/>
              <a:t>CAN BE FILED BY EITHER:</a:t>
            </a:r>
            <a:endParaRPr/>
          </a:p>
          <a:p>
            <a:pPr marL="0" lvl="0" indent="0" algn="l" rtl="0">
              <a:lnSpc>
                <a:spcPct val="70000"/>
              </a:lnSpc>
              <a:spcBef>
                <a:spcPts val="1000"/>
              </a:spcBef>
              <a:spcAft>
                <a:spcPts val="0"/>
              </a:spcAft>
              <a:buClr>
                <a:schemeClr val="dk1"/>
              </a:buClr>
              <a:buSzPts val="2380"/>
              <a:buNone/>
            </a:pPr>
            <a:r>
              <a:rPr lang="en-US" sz="2380"/>
              <a:t>	(a) Complainant (or complainant’s parent/guardian);</a:t>
            </a:r>
            <a:endParaRPr/>
          </a:p>
          <a:p>
            <a:pPr marL="457200" lvl="1" indent="0" algn="l" rtl="0">
              <a:lnSpc>
                <a:spcPct val="70000"/>
              </a:lnSpc>
              <a:spcBef>
                <a:spcPts val="500"/>
              </a:spcBef>
              <a:spcAft>
                <a:spcPts val="0"/>
              </a:spcAft>
              <a:buClr>
                <a:schemeClr val="dk1"/>
              </a:buClr>
              <a:buSzPts val="2040"/>
              <a:buNone/>
            </a:pPr>
            <a:r>
              <a:rPr lang="en-US" sz="2040"/>
              <a:t> OR </a:t>
            </a:r>
            <a:endParaRPr/>
          </a:p>
          <a:p>
            <a:pPr marL="457200" lvl="1" indent="0" algn="l" rtl="0">
              <a:lnSpc>
                <a:spcPct val="70000"/>
              </a:lnSpc>
              <a:spcBef>
                <a:spcPts val="500"/>
              </a:spcBef>
              <a:spcAft>
                <a:spcPts val="0"/>
              </a:spcAft>
              <a:buClr>
                <a:schemeClr val="dk1"/>
              </a:buClr>
              <a:buSzPts val="2040"/>
              <a:buNone/>
            </a:pPr>
            <a:r>
              <a:rPr lang="en-US" sz="2040"/>
              <a:t>	(b) the Title IX Coordinator;</a:t>
            </a:r>
            <a:endParaRPr/>
          </a:p>
          <a:p>
            <a:pPr marL="0" lvl="0" indent="0" algn="l" rtl="0">
              <a:lnSpc>
                <a:spcPct val="70000"/>
              </a:lnSpc>
              <a:spcBef>
                <a:spcPts val="1000"/>
              </a:spcBef>
              <a:spcAft>
                <a:spcPts val="0"/>
              </a:spcAft>
              <a:buClr>
                <a:schemeClr val="dk1"/>
              </a:buClr>
              <a:buSzPts val="2380"/>
              <a:buNone/>
            </a:pPr>
            <a:r>
              <a:rPr lang="en-US" sz="2380"/>
              <a:t>2. AND MUST CONTAIN BOTH OF THE FOLLOWING:</a:t>
            </a:r>
            <a:endParaRPr sz="2380"/>
          </a:p>
          <a:p>
            <a:pPr marL="1371600" lvl="2" indent="-457200" algn="l" rtl="0">
              <a:lnSpc>
                <a:spcPct val="70000"/>
              </a:lnSpc>
              <a:spcBef>
                <a:spcPts val="500"/>
              </a:spcBef>
              <a:spcAft>
                <a:spcPts val="0"/>
              </a:spcAft>
              <a:buClr>
                <a:schemeClr val="dk1"/>
              </a:buClr>
              <a:buSzPts val="2210"/>
              <a:buAutoNum type="alphaLcParenBoth"/>
            </a:pPr>
            <a:r>
              <a:rPr lang="en-US" sz="2210"/>
              <a:t>Allegations of sexual harassment against a Respondent;</a:t>
            </a:r>
            <a:endParaRPr/>
          </a:p>
          <a:p>
            <a:pPr marL="914400" lvl="2" indent="0" algn="l" rtl="0">
              <a:lnSpc>
                <a:spcPct val="70000"/>
              </a:lnSpc>
              <a:spcBef>
                <a:spcPts val="500"/>
              </a:spcBef>
              <a:spcAft>
                <a:spcPts val="0"/>
              </a:spcAft>
              <a:buClr>
                <a:schemeClr val="dk1"/>
              </a:buClr>
              <a:buSzPts val="2210"/>
              <a:buNone/>
            </a:pPr>
            <a:r>
              <a:rPr lang="en-US" sz="2210"/>
              <a:t>AND</a:t>
            </a:r>
            <a:endParaRPr/>
          </a:p>
          <a:p>
            <a:pPr marL="914400" lvl="2" indent="0" algn="l" rtl="0">
              <a:lnSpc>
                <a:spcPct val="70000"/>
              </a:lnSpc>
              <a:spcBef>
                <a:spcPts val="500"/>
              </a:spcBef>
              <a:spcAft>
                <a:spcPts val="0"/>
              </a:spcAft>
              <a:buClr>
                <a:schemeClr val="dk1"/>
              </a:buClr>
              <a:buSzPts val="2210"/>
              <a:buNone/>
            </a:pPr>
            <a:r>
              <a:rPr lang="en-US" sz="2210"/>
              <a:t>(b)   A request that the District investigate the allegation of sexual harassment. </a:t>
            </a:r>
            <a:endParaRPr/>
          </a:p>
          <a:p>
            <a:pPr marL="0" lvl="0" indent="0" algn="l" rtl="0">
              <a:lnSpc>
                <a:spcPct val="70000"/>
              </a:lnSpc>
              <a:spcBef>
                <a:spcPts val="1000"/>
              </a:spcBef>
              <a:spcAft>
                <a:spcPts val="0"/>
              </a:spcAft>
              <a:buClr>
                <a:schemeClr val="dk1"/>
              </a:buClr>
              <a:buSzPts val="2380"/>
              <a:buNone/>
            </a:pPr>
            <a:endParaRPr sz="2380"/>
          </a:p>
          <a:p>
            <a:pPr marL="0" lvl="0" indent="0" algn="l" rtl="0">
              <a:lnSpc>
                <a:spcPct val="70000"/>
              </a:lnSpc>
              <a:spcBef>
                <a:spcPts val="1000"/>
              </a:spcBef>
              <a:spcAft>
                <a:spcPts val="0"/>
              </a:spcAft>
              <a:buClr>
                <a:schemeClr val="dk1"/>
              </a:buClr>
              <a:buSzPts val="2380"/>
              <a:buNone/>
            </a:pPr>
            <a:r>
              <a:rPr lang="en-US" sz="2380"/>
              <a:t>The issuance of Formal Complaint of Sexual Harassment by the TITLE IX COORDINATOR, or the RECEIPT of a Formal Complaint of Sexual Harassment by the Title IX Coordinator from the COMPLAINANT (or their parent/guardian) formally triggers the “Title IX Grievance Process.”</a:t>
            </a:r>
            <a:endParaRPr sz="238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6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What is the Effect of a “Formal Complaint of Sexual Harassment?”</a:t>
            </a:r>
            <a:endParaRPr b="1">
              <a:solidFill>
                <a:srgbClr val="00B050"/>
              </a:solidFill>
            </a:endParaRPr>
          </a:p>
        </p:txBody>
      </p:sp>
      <p:sp>
        <p:nvSpPr>
          <p:cNvPr id="461" name="Google Shape;461;p60"/>
          <p:cNvSpPr txBox="1">
            <a:spLocks noGrp="1"/>
          </p:cNvSpPr>
          <p:nvPr>
            <p:ph type="body" idx="1"/>
          </p:nvPr>
        </p:nvSpPr>
        <p:spPr>
          <a:xfrm>
            <a:off x="838200" y="1825624"/>
            <a:ext cx="10515600" cy="4806995"/>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800"/>
              <a:buNone/>
            </a:pPr>
            <a:r>
              <a:rPr lang="en-US"/>
              <a:t>WHEN ACCOMPLISHED THROUGH EITHER </a:t>
            </a:r>
            <a:endParaRPr/>
          </a:p>
          <a:p>
            <a:pPr marL="514350" lvl="0" indent="-514350" algn="l" rtl="0">
              <a:lnSpc>
                <a:spcPct val="80000"/>
              </a:lnSpc>
              <a:spcBef>
                <a:spcPts val="1000"/>
              </a:spcBef>
              <a:spcAft>
                <a:spcPts val="0"/>
              </a:spcAft>
              <a:buClr>
                <a:schemeClr val="dk1"/>
              </a:buClr>
              <a:buSzPts val="2800"/>
              <a:buAutoNum type="arabicParenR"/>
            </a:pPr>
            <a:r>
              <a:rPr lang="en-US"/>
              <a:t>The issuance of Formal Complaint of Sexual Harassment  - by the TITLE IX COORDINATOR ….</a:t>
            </a:r>
            <a:endParaRPr/>
          </a:p>
          <a:p>
            <a:pPr marL="0" lvl="0" indent="0" algn="l" rtl="0">
              <a:lnSpc>
                <a:spcPct val="80000"/>
              </a:lnSpc>
              <a:spcBef>
                <a:spcPts val="1000"/>
              </a:spcBef>
              <a:spcAft>
                <a:spcPts val="0"/>
              </a:spcAft>
              <a:buClr>
                <a:schemeClr val="dk1"/>
              </a:buClr>
              <a:buSzPts val="2800"/>
              <a:buNone/>
            </a:pPr>
            <a:r>
              <a:rPr lang="en-US" b="1"/>
              <a:t>OR</a:t>
            </a:r>
            <a:endParaRPr/>
          </a:p>
          <a:p>
            <a:pPr marL="514350" lvl="0" indent="-514350" algn="l" rtl="0">
              <a:lnSpc>
                <a:spcPct val="80000"/>
              </a:lnSpc>
              <a:spcBef>
                <a:spcPts val="1000"/>
              </a:spcBef>
              <a:spcAft>
                <a:spcPts val="0"/>
              </a:spcAft>
              <a:buClr>
                <a:schemeClr val="dk1"/>
              </a:buClr>
              <a:buSzPts val="2800"/>
              <a:buAutoNum type="arabicParenR" startAt="2"/>
            </a:pPr>
            <a:r>
              <a:rPr lang="en-US"/>
              <a:t>The RECEIPT of a Formal Complaint of Sexual Harassment by the Title IX Coordinator from the COMPLAINANT (or their parent/guardian) </a:t>
            </a:r>
            <a:endParaRPr/>
          </a:p>
          <a:p>
            <a:pPr marL="0" lvl="0" indent="0" algn="l" rtl="0">
              <a:lnSpc>
                <a:spcPct val="80000"/>
              </a:lnSpc>
              <a:spcBef>
                <a:spcPts val="1000"/>
              </a:spcBef>
              <a:spcAft>
                <a:spcPts val="0"/>
              </a:spcAft>
              <a:buClr>
                <a:schemeClr val="dk1"/>
              </a:buClr>
              <a:buSzPts val="2800"/>
              <a:buNone/>
            </a:pPr>
            <a:r>
              <a:rPr lang="en-US"/>
              <a:t>THESE ARE THE ONLY 2 WAYS TO Trigger the “Title IX Grievance Process.”</a:t>
            </a:r>
            <a:endParaRPr/>
          </a:p>
          <a:p>
            <a:pPr marL="0" lvl="0" indent="0" algn="l" rtl="0">
              <a:lnSpc>
                <a:spcPct val="80000"/>
              </a:lnSpc>
              <a:spcBef>
                <a:spcPts val="1000"/>
              </a:spcBef>
              <a:spcAft>
                <a:spcPts val="0"/>
              </a:spcAft>
              <a:buClr>
                <a:schemeClr val="dk1"/>
              </a:buClr>
              <a:buSzPts val="2800"/>
              <a:buNone/>
            </a:pPr>
            <a:r>
              <a:rPr lang="en-US" b="1" i="1"/>
              <a:t>ABSENT EITHER OF ONE OF THOSE TWO EVENTS THE TITLE IX 	GRIEVANCE 	PROCESS CAN NOT PROCEED. </a:t>
            </a:r>
            <a:endParaRPr b="1" i="1"/>
          </a:p>
          <a:p>
            <a:pPr marL="228600" lvl="0" indent="-50800" algn="l" rtl="0">
              <a:lnSpc>
                <a:spcPct val="8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61"/>
          <p:cNvSpPr txBox="1">
            <a:spLocks noGrp="1"/>
          </p:cNvSpPr>
          <p:nvPr>
            <p:ph type="title"/>
          </p:nvPr>
        </p:nvSpPr>
        <p:spPr>
          <a:xfrm>
            <a:off x="128789" y="365125"/>
            <a:ext cx="11225011" cy="61366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a:t>Is This Different from VT’s HHB Process? </a:t>
            </a:r>
            <a:r>
              <a:rPr lang="en-US" sz="3959" b="1">
                <a:solidFill>
                  <a:srgbClr val="FF0000"/>
                </a:solidFill>
              </a:rPr>
              <a:t>VERY.</a:t>
            </a:r>
            <a:endParaRPr sz="3959"/>
          </a:p>
        </p:txBody>
      </p:sp>
      <p:sp>
        <p:nvSpPr>
          <p:cNvPr id="467" name="Google Shape;467;p61"/>
          <p:cNvSpPr txBox="1">
            <a:spLocks noGrp="1"/>
          </p:cNvSpPr>
          <p:nvPr>
            <p:ph type="body" idx="1"/>
          </p:nvPr>
        </p:nvSpPr>
        <p:spPr>
          <a:xfrm>
            <a:off x="245772" y="978794"/>
            <a:ext cx="10515600" cy="519816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For allegations of hazing, or bullying, or harassment (OTHER than sexual harassment as defined by Title IX) the HHB Procedures trigger a school’s duty to consider whether or not to investigate and pursue a decision as to whether the Respondent’s behavior may have violated the school’s policies merely upon “NOTICE” of allegations, NOT a formal written request for an investigation by the Complainant. </a:t>
            </a:r>
            <a:endParaRPr/>
          </a:p>
          <a:p>
            <a:pPr marL="228600" lvl="0" indent="-228600" algn="l" rtl="0">
              <a:lnSpc>
                <a:spcPct val="90000"/>
              </a:lnSpc>
              <a:spcBef>
                <a:spcPts val="1000"/>
              </a:spcBef>
              <a:spcAft>
                <a:spcPts val="0"/>
              </a:spcAft>
              <a:buClr>
                <a:srgbClr val="00B0F0"/>
              </a:buClr>
              <a:buSzPts val="2800"/>
              <a:buChar char="•"/>
            </a:pPr>
            <a:r>
              <a:rPr lang="en-US" b="1">
                <a:solidFill>
                  <a:srgbClr val="00B0F0"/>
                </a:solidFill>
              </a:rPr>
              <a:t>VT’s HHB Procedures require Building Administrators to, within one school day of NOTICE to anyone in the school of those allegations - open the investigation, when they – the BUILDING ADMINISTRATOR – has “</a:t>
            </a:r>
            <a:r>
              <a:rPr lang="en-US" b="1" i="1" u="sng">
                <a:solidFill>
                  <a:srgbClr val="00B0F0"/>
                </a:solidFill>
              </a:rPr>
              <a:t>reasonable belief that the allegations MAY constitute a violation of the HHB Policies</a:t>
            </a:r>
            <a:r>
              <a:rPr lang="en-US" b="1">
                <a:solidFill>
                  <a:srgbClr val="00B0F0"/>
                </a:solidFill>
              </a:rPr>
              <a:t>.” </a:t>
            </a:r>
            <a:r>
              <a:rPr lang="en-US"/>
              <a:t>HHB Procedures, Section III.A.</a:t>
            </a:r>
            <a:endParaRPr/>
          </a:p>
          <a:p>
            <a:pPr marL="685800" lvl="1" indent="-76200" algn="l" rtl="0">
              <a:lnSpc>
                <a:spcPct val="90000"/>
              </a:lnSpc>
              <a:spcBef>
                <a:spcPts val="500"/>
              </a:spcBef>
              <a:spcAft>
                <a:spcPts val="0"/>
              </a:spcAft>
              <a:buClr>
                <a:schemeClr val="dk1"/>
              </a:buClr>
              <a:buSzPts val="24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Duties to Respond To Sexual Harassment Under Vermont Law, already included “Sexual Assault”</a:t>
            </a:r>
            <a:endParaRPr/>
          </a:p>
        </p:txBody>
      </p:sp>
      <p:sp>
        <p:nvSpPr>
          <p:cNvPr id="115" name="Google Shape;11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a:p>
          <a:p>
            <a:pPr marL="228600" lvl="0" indent="0" algn="l" rtl="0">
              <a:lnSpc>
                <a:spcPct val="90000"/>
              </a:lnSpc>
              <a:spcBef>
                <a:spcPts val="1000"/>
              </a:spcBef>
              <a:spcAft>
                <a:spcPts val="0"/>
              </a:spcAft>
              <a:buNone/>
            </a:pPr>
            <a:r>
              <a:rPr lang="en-US"/>
              <a:t>And while it was an open question as to whether or not harassment “on the basis of sex” included “</a:t>
            </a:r>
            <a:r>
              <a:rPr lang="en-US" b="1"/>
              <a:t>sexual assault,</a:t>
            </a:r>
            <a:r>
              <a:rPr lang="en-US"/>
              <a:t>” – </a:t>
            </a:r>
            <a:r>
              <a:rPr lang="en-US" i="1">
                <a:solidFill>
                  <a:srgbClr val="00B050"/>
                </a:solidFill>
              </a:rPr>
              <a:t>at least with respect to Title IX </a:t>
            </a:r>
            <a:r>
              <a:rPr lang="en-US"/>
              <a:t>- </a:t>
            </a:r>
            <a:endParaRPr/>
          </a:p>
          <a:p>
            <a:pPr marL="1143000" lvl="0" indent="0" algn="l" rtl="0">
              <a:lnSpc>
                <a:spcPct val="90000"/>
              </a:lnSpc>
              <a:spcBef>
                <a:spcPts val="1000"/>
              </a:spcBef>
              <a:spcAft>
                <a:spcPts val="0"/>
              </a:spcAft>
              <a:buNone/>
            </a:pPr>
            <a:r>
              <a:rPr lang="en-US"/>
              <a:t>the definition of sexual harassment within Vermont HHB Policy, since 2015,  already explicitly included and referred to acts of sexual violence and assault….</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62"/>
          <p:cNvSpPr txBox="1">
            <a:spLocks noGrp="1"/>
          </p:cNvSpPr>
          <p:nvPr>
            <p:ph type="title"/>
          </p:nvPr>
        </p:nvSpPr>
        <p:spPr>
          <a:xfrm>
            <a:off x="476518" y="15906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Investigation of TITLE IX Sexual Harassment</a:t>
            </a:r>
            <a:endParaRPr b="1">
              <a:solidFill>
                <a:srgbClr val="00B050"/>
              </a:solidFill>
            </a:endParaRPr>
          </a:p>
        </p:txBody>
      </p:sp>
      <p:sp>
        <p:nvSpPr>
          <p:cNvPr id="473" name="Google Shape;473;p62"/>
          <p:cNvSpPr txBox="1">
            <a:spLocks noGrp="1"/>
          </p:cNvSpPr>
          <p:nvPr>
            <p:ph type="body" idx="1"/>
          </p:nvPr>
        </p:nvSpPr>
        <p:spPr>
          <a:xfrm>
            <a:off x="244699" y="1236372"/>
            <a:ext cx="11109101" cy="4940591"/>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FF0000"/>
              </a:buClr>
              <a:buSzPts val="2800"/>
              <a:buChar char="•"/>
            </a:pPr>
            <a:r>
              <a:rPr lang="en-US">
                <a:solidFill>
                  <a:srgbClr val="FF0000"/>
                </a:solidFill>
              </a:rPr>
              <a:t>Any such investigation into Title IX Allegations of sexual harassment MUST only be conducted pursuant to the Title IX Grievance Process</a:t>
            </a:r>
            <a:r>
              <a:rPr lang="en-US"/>
              <a:t>. (</a:t>
            </a:r>
            <a:r>
              <a:rPr lang="en-US" i="1"/>
              <a:t>To be discussed in today’s Afternoon Session</a:t>
            </a:r>
            <a:r>
              <a:rPr lang="en-US"/>
              <a:t>).</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Before the District can conduct an Investigation as to whether a Respondent’s conduct violates the policy for the prevention of Sexual Harassment as defined by Title IX, a written, Formal Complaint of Sexual Harassment, containing an allegation of sexual harassment and a request that the District investigate the allegations is required. </a:t>
            </a: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i="1"/>
              <a:t>SOURCE: </a:t>
            </a:r>
            <a:r>
              <a:rPr lang="en-US"/>
              <a:t>Title IX Policy, Section II. H. </a:t>
            </a:r>
            <a:endParaRPr/>
          </a:p>
          <a:p>
            <a:pPr marL="228600" lvl="0" indent="-5080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63"/>
          <p:cNvSpPr txBox="1">
            <a:spLocks noGrp="1"/>
          </p:cNvSpPr>
          <p:nvPr>
            <p:ph type="title"/>
          </p:nvPr>
        </p:nvSpPr>
        <p:spPr>
          <a:xfrm>
            <a:off x="193175" y="365125"/>
            <a:ext cx="11160600" cy="10065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US">
                <a:solidFill>
                  <a:srgbClr val="00B050"/>
                </a:solidFill>
              </a:rPr>
              <a:t>If NO Formal Complaint of Sexual Harassment IS Received or Filed, are there no district duties?</a:t>
            </a:r>
            <a:endParaRPr>
              <a:solidFill>
                <a:srgbClr val="00B050"/>
              </a:solidFill>
            </a:endParaRPr>
          </a:p>
        </p:txBody>
      </p:sp>
      <p:sp>
        <p:nvSpPr>
          <p:cNvPr id="479" name="Google Shape;479;p63"/>
          <p:cNvSpPr txBox="1">
            <a:spLocks noGrp="1"/>
          </p:cNvSpPr>
          <p:nvPr>
            <p:ph type="body" idx="1"/>
          </p:nvPr>
        </p:nvSpPr>
        <p:spPr>
          <a:xfrm>
            <a:off x="309100" y="1552075"/>
            <a:ext cx="11346300" cy="50418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590"/>
              <a:buNone/>
            </a:pPr>
            <a:r>
              <a:rPr lang="en-US" sz="2590"/>
              <a:t>“The DISTRICT will promptly respond when there is ACTUAL KNOWLEDGE of sexual harassment, EVEN IF a Formal complaint of Sexual Harassment has not been filed.</a:t>
            </a:r>
            <a:endParaRPr/>
          </a:p>
          <a:p>
            <a:pPr marL="0" lvl="0" indent="0" algn="l" rtl="0">
              <a:lnSpc>
                <a:spcPct val="80000"/>
              </a:lnSpc>
              <a:spcBef>
                <a:spcPts val="1000"/>
              </a:spcBef>
              <a:spcAft>
                <a:spcPts val="0"/>
              </a:spcAft>
              <a:buClr>
                <a:schemeClr val="dk1"/>
              </a:buClr>
              <a:buSzPts val="2590"/>
              <a:buNone/>
            </a:pPr>
            <a:r>
              <a:rPr lang="en-US" sz="2590"/>
              <a:t>a.</a:t>
            </a:r>
            <a:r>
              <a:rPr lang="en-US" sz="2590" u="sng"/>
              <a:t>District Response Must be Equitable</a:t>
            </a:r>
            <a:r>
              <a:rPr lang="en-US" sz="2590"/>
              <a:t>. In its response the District shall treat 	Complainants and Respondents equitably by providing </a:t>
            </a:r>
            <a:r>
              <a:rPr lang="en-US" sz="2590">
                <a:solidFill>
                  <a:srgbClr val="00B050"/>
                </a:solidFill>
              </a:rPr>
              <a:t>supportive measures</a:t>
            </a:r>
            <a:r>
              <a:rPr lang="en-US" sz="2590"/>
              <a:t> 	to the Complainant and by following the Title IX Grievance Process prior to 	imposing any disciplinary sanctions or other actions that are not supportive 	measures against a Respondent.</a:t>
            </a:r>
            <a:endParaRPr/>
          </a:p>
          <a:p>
            <a:pPr marL="0" lvl="0" indent="0" algn="l" rtl="0">
              <a:lnSpc>
                <a:spcPct val="80000"/>
              </a:lnSpc>
              <a:spcBef>
                <a:spcPts val="1000"/>
              </a:spcBef>
              <a:spcAft>
                <a:spcPts val="0"/>
              </a:spcAft>
              <a:buClr>
                <a:schemeClr val="dk1"/>
              </a:buClr>
              <a:buSzPts val="2590"/>
              <a:buNone/>
            </a:pPr>
            <a:r>
              <a:rPr lang="en-US" sz="2590"/>
              <a:t>b. </a:t>
            </a:r>
            <a:r>
              <a:rPr lang="en-US" sz="2590" u="sng"/>
              <a:t>Reports of Harassement Received by District Employees Shall be Referred</a:t>
            </a:r>
            <a:r>
              <a:rPr lang="en-US" sz="2590"/>
              <a:t> </a:t>
            </a:r>
            <a:r>
              <a:rPr lang="en-US" sz="2590" u="sng"/>
              <a:t>to Title IX Coordinator</a:t>
            </a:r>
            <a:r>
              <a:rPr lang="en-US" sz="2590"/>
              <a:t>.</a:t>
            </a:r>
            <a:endParaRPr/>
          </a:p>
          <a:p>
            <a:pPr marL="0" lvl="0" indent="0" algn="l" rtl="0">
              <a:lnSpc>
                <a:spcPct val="80000"/>
              </a:lnSpc>
              <a:spcBef>
                <a:spcPts val="1000"/>
              </a:spcBef>
              <a:spcAft>
                <a:spcPts val="0"/>
              </a:spcAft>
              <a:buClr>
                <a:schemeClr val="dk1"/>
              </a:buClr>
              <a:buSzPts val="2590"/>
              <a:buNone/>
            </a:pPr>
            <a:r>
              <a:rPr lang="en-US" sz="2590"/>
              <a:t>c. </a:t>
            </a:r>
            <a:r>
              <a:rPr lang="en-US" sz="2590" u="sng"/>
              <a:t>Complainant Contact</a:t>
            </a:r>
            <a:r>
              <a:rPr lang="en-US" sz="2590"/>
              <a:t>. As soon as reasonably possible after receiving a Report of Sexual Harassment….the Title IX Coordinator shall contact the Complainant (and parent/guardian where student is a minor)...(TO OFFER SUPPORTIVE MEASURES).</a:t>
            </a:r>
            <a:endParaRPr/>
          </a:p>
          <a:p>
            <a:pPr marL="0" lvl="0" indent="0" algn="l" rtl="0">
              <a:lnSpc>
                <a:spcPct val="80000"/>
              </a:lnSpc>
              <a:spcBef>
                <a:spcPts val="1000"/>
              </a:spcBef>
              <a:spcAft>
                <a:spcPts val="0"/>
              </a:spcAft>
              <a:buClr>
                <a:schemeClr val="dk1"/>
              </a:buClr>
              <a:buSzPts val="2590"/>
              <a:buNone/>
            </a:pPr>
            <a:r>
              <a:rPr lang="en-US" sz="2590"/>
              <a:t>Source: TITLE IX PROCEDURES, III.B.1.</a:t>
            </a: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64"/>
          <p:cNvSpPr txBox="1">
            <a:spLocks noGrp="1"/>
          </p:cNvSpPr>
          <p:nvPr>
            <p:ph type="title"/>
          </p:nvPr>
        </p:nvSpPr>
        <p:spPr>
          <a:xfrm>
            <a:off x="323046" y="154548"/>
            <a:ext cx="11030754" cy="68258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a:t>Put another way, there is something else that is different from VT’s HHB Procedures….</a:t>
            </a:r>
            <a:endParaRPr sz="3959"/>
          </a:p>
        </p:txBody>
      </p:sp>
      <p:sp>
        <p:nvSpPr>
          <p:cNvPr id="485" name="Google Shape;485;p64"/>
          <p:cNvSpPr txBox="1">
            <a:spLocks noGrp="1"/>
          </p:cNvSpPr>
          <p:nvPr>
            <p:ph type="body" idx="1"/>
          </p:nvPr>
        </p:nvSpPr>
        <p:spPr>
          <a:xfrm>
            <a:off x="323046" y="1017431"/>
            <a:ext cx="10515600" cy="53189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Upon ACTUAL KNOWLEDGE of Sexual Harassment, the District shall offer “</a:t>
            </a:r>
            <a:r>
              <a:rPr lang="en-US" b="1">
                <a:solidFill>
                  <a:srgbClr val="00B050"/>
                </a:solidFill>
              </a:rPr>
              <a:t>Supportive Measures</a:t>
            </a:r>
            <a:r>
              <a:rPr lang="en-US"/>
              <a:t>” to a Complainant student.</a:t>
            </a:r>
            <a:endParaRPr/>
          </a:p>
          <a:p>
            <a:pPr marL="685800" lvl="1" indent="-228600" algn="l" rtl="0">
              <a:lnSpc>
                <a:spcPct val="90000"/>
              </a:lnSpc>
              <a:spcBef>
                <a:spcPts val="500"/>
              </a:spcBef>
              <a:spcAft>
                <a:spcPts val="0"/>
              </a:spcAft>
              <a:buClr>
                <a:schemeClr val="dk1"/>
              </a:buClr>
              <a:buSzPts val="2800"/>
              <a:buChar char="•"/>
            </a:pPr>
            <a:r>
              <a:rPr lang="en-US" sz="2800"/>
              <a:t>This occurs through CONTACT by the Title IX Coordinator with the Student (and their parent where the student is a minor).</a:t>
            </a:r>
            <a:endParaRPr/>
          </a:p>
          <a:p>
            <a:pPr marL="685800" lvl="1" indent="-228600" algn="l" rtl="0">
              <a:lnSpc>
                <a:spcPct val="90000"/>
              </a:lnSpc>
              <a:spcBef>
                <a:spcPts val="500"/>
              </a:spcBef>
              <a:spcAft>
                <a:spcPts val="0"/>
              </a:spcAft>
              <a:buClr>
                <a:schemeClr val="dk1"/>
              </a:buClr>
              <a:buSzPts val="2800"/>
              <a:buChar char="•"/>
            </a:pPr>
            <a:r>
              <a:rPr lang="en-US" sz="2800"/>
              <a:t>“</a:t>
            </a:r>
            <a:r>
              <a:rPr lang="en-US" sz="2800" b="1">
                <a:solidFill>
                  <a:srgbClr val="00B050"/>
                </a:solidFill>
              </a:rPr>
              <a:t>Supportive Measures</a:t>
            </a:r>
            <a:r>
              <a:rPr lang="en-US" sz="2800"/>
              <a:t>” can still be provided even if the Grievance Process IS triggered – even if a Formal Complaint of Sexual Harassment is filed.</a:t>
            </a:r>
            <a:endParaRPr/>
          </a:p>
          <a:p>
            <a:pPr marL="685800" lvl="1" indent="-228600" algn="l" rtl="0">
              <a:lnSpc>
                <a:spcPct val="90000"/>
              </a:lnSpc>
              <a:spcBef>
                <a:spcPts val="500"/>
              </a:spcBef>
              <a:spcAft>
                <a:spcPts val="0"/>
              </a:spcAft>
              <a:buClr>
                <a:schemeClr val="dk1"/>
              </a:buClr>
              <a:buSzPts val="2800"/>
              <a:buChar char="•"/>
            </a:pPr>
            <a:r>
              <a:rPr lang="en-US" sz="2800"/>
              <a:t>BUT “</a:t>
            </a:r>
            <a:r>
              <a:rPr lang="en-US" sz="2800" b="1">
                <a:solidFill>
                  <a:srgbClr val="00B050"/>
                </a:solidFill>
              </a:rPr>
              <a:t>Supportive Measures</a:t>
            </a:r>
            <a:r>
              <a:rPr lang="en-US" sz="2800"/>
              <a:t>” are NOT contingent upon the initiation of the Grievance Process or the filing of a Formal Complaint of Sexual Harassment. </a:t>
            </a:r>
            <a:endParaRPr/>
          </a:p>
          <a:p>
            <a:pPr marL="685800" lvl="1" indent="-228600" algn="l" rtl="0">
              <a:lnSpc>
                <a:spcPct val="90000"/>
              </a:lnSpc>
              <a:spcBef>
                <a:spcPts val="500"/>
              </a:spcBef>
              <a:spcAft>
                <a:spcPts val="0"/>
              </a:spcAft>
              <a:buClr>
                <a:srgbClr val="00B050"/>
              </a:buClr>
              <a:buSzPts val="2800"/>
              <a:buChar char="•"/>
            </a:pPr>
            <a:r>
              <a:rPr lang="en-US" sz="2800" b="1">
                <a:solidFill>
                  <a:srgbClr val="00B050"/>
                </a:solidFill>
              </a:rPr>
              <a:t>Supportive Measures </a:t>
            </a:r>
            <a:r>
              <a:rPr lang="en-US" sz="2800"/>
              <a:t>are separate and distinct from any investigation and discipline that may result at the conclusion of the investigation/Grievance Process.</a:t>
            </a:r>
            <a:endParaRPr/>
          </a:p>
          <a:p>
            <a:pPr marL="685800" lvl="1" indent="-228600" algn="l" rtl="0">
              <a:lnSpc>
                <a:spcPct val="90000"/>
              </a:lnSpc>
              <a:spcBef>
                <a:spcPts val="500"/>
              </a:spcBef>
              <a:spcAft>
                <a:spcPts val="0"/>
              </a:spcAft>
              <a:buClr>
                <a:schemeClr val="dk1"/>
              </a:buClr>
              <a:buSzPts val="2800"/>
              <a:buChar char="•"/>
            </a:pPr>
            <a:r>
              <a:rPr lang="en-US" sz="2800"/>
              <a:t>OK….so….what ARE “</a:t>
            </a:r>
            <a:r>
              <a:rPr lang="en-US" sz="2800" b="1">
                <a:solidFill>
                  <a:srgbClr val="00B050"/>
                </a:solidFill>
              </a:rPr>
              <a:t>Supportive Measures</a:t>
            </a:r>
            <a:r>
              <a:rPr lang="en-US" sz="2800"/>
              <a:t>”?</a:t>
            </a:r>
            <a:endParaRPr sz="280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p65"/>
          <p:cNvSpPr txBox="1">
            <a:spLocks noGrp="1"/>
          </p:cNvSpPr>
          <p:nvPr>
            <p:ph type="title"/>
          </p:nvPr>
        </p:nvSpPr>
        <p:spPr>
          <a:xfrm>
            <a:off x="180304" y="1"/>
            <a:ext cx="11173496" cy="52803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SUPPORTIVE MEASURES</a:t>
            </a:r>
            <a:endParaRPr sz="3959" b="1">
              <a:solidFill>
                <a:srgbClr val="00B050"/>
              </a:solidFill>
            </a:endParaRPr>
          </a:p>
        </p:txBody>
      </p:sp>
      <p:sp>
        <p:nvSpPr>
          <p:cNvPr id="491" name="Google Shape;491;p65"/>
          <p:cNvSpPr txBox="1">
            <a:spLocks noGrp="1"/>
          </p:cNvSpPr>
          <p:nvPr>
            <p:ph type="body" idx="1"/>
          </p:nvPr>
        </p:nvSpPr>
        <p:spPr>
          <a:xfrm>
            <a:off x="180304" y="631064"/>
            <a:ext cx="11173496" cy="6027313"/>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170"/>
              <a:buNone/>
            </a:pPr>
            <a:r>
              <a:rPr lang="en-US" sz="2170"/>
              <a:t>“</a:t>
            </a:r>
            <a:r>
              <a:rPr lang="en-US" sz="2170" u="sng"/>
              <a:t>Supportive Measures </a:t>
            </a:r>
            <a:r>
              <a:rPr lang="en-US" sz="2170"/>
              <a:t>are non-disciplinary, non-punitive, individualized services, offered as appropriate, as reasonably available, and without fee or charge to the Complainant or Respondent before or after the filing of a Formal Complaint of Sexual Harassment or where no formal complaint has been filed.</a:t>
            </a:r>
            <a:endParaRPr/>
          </a:p>
          <a:p>
            <a:pPr marL="0" lvl="0" indent="0" algn="l" rtl="0">
              <a:lnSpc>
                <a:spcPct val="70000"/>
              </a:lnSpc>
              <a:spcBef>
                <a:spcPts val="1000"/>
              </a:spcBef>
              <a:spcAft>
                <a:spcPts val="0"/>
              </a:spcAft>
              <a:buClr>
                <a:schemeClr val="dk1"/>
              </a:buClr>
              <a:buSzPts val="2170"/>
              <a:buNone/>
            </a:pPr>
            <a:r>
              <a:rPr lang="en-US" sz="2170"/>
              <a:t>Such measures are designed to </a:t>
            </a:r>
            <a:r>
              <a:rPr lang="en-US" sz="2170" b="1">
                <a:solidFill>
                  <a:srgbClr val="00B050"/>
                </a:solidFill>
              </a:rPr>
              <a:t>restore or preserve equal access to the District’s education program or activity without unreasonably burdening the other party </a:t>
            </a:r>
            <a:r>
              <a:rPr lang="en-US" sz="2170"/>
              <a:t>including measures designed to protect the safety of all parties or the District’s educational environment, or deter sexual harassment. </a:t>
            </a:r>
            <a:endParaRPr/>
          </a:p>
          <a:p>
            <a:pPr marL="0" lvl="0" indent="0" algn="l" rtl="0">
              <a:lnSpc>
                <a:spcPct val="70000"/>
              </a:lnSpc>
              <a:spcBef>
                <a:spcPts val="1000"/>
              </a:spcBef>
              <a:spcAft>
                <a:spcPts val="0"/>
              </a:spcAft>
              <a:buClr>
                <a:schemeClr val="dk1"/>
              </a:buClr>
              <a:buSzPts val="2170"/>
              <a:buNone/>
            </a:pPr>
            <a:r>
              <a:rPr lang="en-US" sz="2170"/>
              <a:t>These measures may include, but are not limited to, the following:</a:t>
            </a:r>
            <a:endParaRPr/>
          </a:p>
          <a:p>
            <a:pPr marL="685800" lvl="1" indent="-228600" algn="l" rtl="0">
              <a:lnSpc>
                <a:spcPct val="70000"/>
              </a:lnSpc>
              <a:spcBef>
                <a:spcPts val="500"/>
              </a:spcBef>
              <a:spcAft>
                <a:spcPts val="0"/>
              </a:spcAft>
              <a:buClr>
                <a:schemeClr val="dk1"/>
              </a:buClr>
              <a:buSzPts val="1860"/>
              <a:buChar char="•"/>
            </a:pPr>
            <a:r>
              <a:rPr lang="en-US" sz="1860"/>
              <a:t>Counseling</a:t>
            </a:r>
            <a:endParaRPr/>
          </a:p>
          <a:p>
            <a:pPr marL="685800" lvl="1" indent="-228600" algn="l" rtl="0">
              <a:lnSpc>
                <a:spcPct val="70000"/>
              </a:lnSpc>
              <a:spcBef>
                <a:spcPts val="500"/>
              </a:spcBef>
              <a:spcAft>
                <a:spcPts val="0"/>
              </a:spcAft>
              <a:buClr>
                <a:schemeClr val="dk1"/>
              </a:buClr>
              <a:buSzPts val="1860"/>
              <a:buChar char="•"/>
            </a:pPr>
            <a:r>
              <a:rPr lang="en-US" sz="1860"/>
              <a:t>Extensions of deadlines or other course-related adjustments;</a:t>
            </a:r>
            <a:endParaRPr/>
          </a:p>
          <a:p>
            <a:pPr marL="685800" lvl="1" indent="-228600" algn="l" rtl="0">
              <a:lnSpc>
                <a:spcPct val="70000"/>
              </a:lnSpc>
              <a:spcBef>
                <a:spcPts val="500"/>
              </a:spcBef>
              <a:spcAft>
                <a:spcPts val="0"/>
              </a:spcAft>
              <a:buClr>
                <a:schemeClr val="dk1"/>
              </a:buClr>
              <a:buSzPts val="1860"/>
              <a:buChar char="•"/>
            </a:pPr>
            <a:r>
              <a:rPr lang="en-US" sz="1860"/>
              <a:t>Modifications of work or class schedules;</a:t>
            </a:r>
            <a:endParaRPr/>
          </a:p>
          <a:p>
            <a:pPr marL="685800" lvl="1" indent="-228600" algn="l" rtl="0">
              <a:lnSpc>
                <a:spcPct val="70000"/>
              </a:lnSpc>
              <a:spcBef>
                <a:spcPts val="500"/>
              </a:spcBef>
              <a:spcAft>
                <a:spcPts val="0"/>
              </a:spcAft>
              <a:buClr>
                <a:schemeClr val="dk1"/>
              </a:buClr>
              <a:buSzPts val="1860"/>
              <a:buChar char="•"/>
            </a:pPr>
            <a:r>
              <a:rPr lang="en-US" sz="1860"/>
              <a:t>Campus escort services;</a:t>
            </a:r>
            <a:endParaRPr/>
          </a:p>
          <a:p>
            <a:pPr marL="685800" lvl="1" indent="-228600" algn="l" rtl="0">
              <a:lnSpc>
                <a:spcPct val="70000"/>
              </a:lnSpc>
              <a:spcBef>
                <a:spcPts val="500"/>
              </a:spcBef>
              <a:spcAft>
                <a:spcPts val="0"/>
              </a:spcAft>
              <a:buClr>
                <a:schemeClr val="dk1"/>
              </a:buClr>
              <a:buSzPts val="1860"/>
              <a:buChar char="•"/>
            </a:pPr>
            <a:r>
              <a:rPr lang="en-US" sz="1860"/>
              <a:t>Mutual restrictions on contact between the parties;</a:t>
            </a:r>
            <a:endParaRPr/>
          </a:p>
          <a:p>
            <a:pPr marL="685800" lvl="1" indent="-228600" algn="l" rtl="0">
              <a:lnSpc>
                <a:spcPct val="70000"/>
              </a:lnSpc>
              <a:spcBef>
                <a:spcPts val="500"/>
              </a:spcBef>
              <a:spcAft>
                <a:spcPts val="0"/>
              </a:spcAft>
              <a:buClr>
                <a:schemeClr val="dk1"/>
              </a:buClr>
              <a:buSzPts val="1860"/>
              <a:buChar char="•"/>
            </a:pPr>
            <a:r>
              <a:rPr lang="en-US" sz="1860"/>
              <a:t>Changes in work locations;</a:t>
            </a:r>
            <a:endParaRPr/>
          </a:p>
          <a:p>
            <a:pPr marL="685800" lvl="1" indent="-228600" algn="l" rtl="0">
              <a:lnSpc>
                <a:spcPct val="70000"/>
              </a:lnSpc>
              <a:spcBef>
                <a:spcPts val="500"/>
              </a:spcBef>
              <a:spcAft>
                <a:spcPts val="0"/>
              </a:spcAft>
              <a:buClr>
                <a:schemeClr val="dk1"/>
              </a:buClr>
              <a:buSzPts val="1860"/>
              <a:buChar char="•"/>
            </a:pPr>
            <a:r>
              <a:rPr lang="en-US" sz="1860"/>
              <a:t>Leaves of absence;</a:t>
            </a:r>
            <a:endParaRPr/>
          </a:p>
          <a:p>
            <a:pPr marL="685800" lvl="1" indent="-228600" algn="l" rtl="0">
              <a:lnSpc>
                <a:spcPct val="70000"/>
              </a:lnSpc>
              <a:spcBef>
                <a:spcPts val="500"/>
              </a:spcBef>
              <a:spcAft>
                <a:spcPts val="0"/>
              </a:spcAft>
              <a:buClr>
                <a:schemeClr val="dk1"/>
              </a:buClr>
              <a:buSzPts val="1860"/>
              <a:buChar char="•"/>
            </a:pPr>
            <a:r>
              <a:rPr lang="en-US" sz="1860"/>
              <a:t>Increased security and monitoring of certain areas of the district campus;</a:t>
            </a:r>
            <a:endParaRPr/>
          </a:p>
          <a:p>
            <a:pPr marL="685800" lvl="1" indent="-228600" algn="l" rtl="0">
              <a:lnSpc>
                <a:spcPct val="70000"/>
              </a:lnSpc>
              <a:spcBef>
                <a:spcPts val="500"/>
              </a:spcBef>
              <a:spcAft>
                <a:spcPts val="0"/>
              </a:spcAft>
              <a:buClr>
                <a:schemeClr val="dk1"/>
              </a:buClr>
              <a:buSzPts val="1860"/>
              <a:buChar char="•"/>
            </a:pPr>
            <a:r>
              <a:rPr lang="en-US" sz="1860"/>
              <a:t>And other similar measures. </a:t>
            </a:r>
            <a:endParaRPr sz="1860"/>
          </a:p>
          <a:p>
            <a:pPr marL="457200" lvl="1" indent="0" algn="l" rtl="0">
              <a:lnSpc>
                <a:spcPct val="70000"/>
              </a:lnSpc>
              <a:spcBef>
                <a:spcPts val="500"/>
              </a:spcBef>
              <a:spcAft>
                <a:spcPts val="0"/>
              </a:spcAft>
              <a:buClr>
                <a:schemeClr val="dk1"/>
              </a:buClr>
              <a:buSzPts val="1860"/>
              <a:buNone/>
            </a:pPr>
            <a:r>
              <a:rPr lang="en-US" sz="1860" i="1"/>
              <a:t>SOURCE: </a:t>
            </a:r>
            <a:r>
              <a:rPr lang="en-US" sz="1860"/>
              <a:t>Title IX Policy, Section II. N.</a:t>
            </a:r>
            <a:endParaRPr/>
          </a:p>
          <a:p>
            <a:pPr marL="457200" lvl="1" indent="0" algn="l" rtl="0">
              <a:lnSpc>
                <a:spcPct val="70000"/>
              </a:lnSpc>
              <a:spcBef>
                <a:spcPts val="500"/>
              </a:spcBef>
              <a:spcAft>
                <a:spcPts val="0"/>
              </a:spcAft>
              <a:buClr>
                <a:schemeClr val="dk1"/>
              </a:buClr>
              <a:buSzPts val="1860"/>
              <a:buNone/>
            </a:pPr>
            <a:endParaRPr sz="1860"/>
          </a:p>
          <a:p>
            <a:pPr marL="457200" lvl="1" indent="0" algn="l" rtl="0">
              <a:lnSpc>
                <a:spcPct val="70000"/>
              </a:lnSpc>
              <a:spcBef>
                <a:spcPts val="500"/>
              </a:spcBef>
              <a:spcAft>
                <a:spcPts val="0"/>
              </a:spcAft>
              <a:buClr>
                <a:schemeClr val="dk1"/>
              </a:buClr>
              <a:buSzPts val="1860"/>
              <a:buNone/>
            </a:pPr>
            <a:r>
              <a:rPr lang="en-US" sz="1860" b="1" i="1"/>
              <a:t>AGAIN</a:t>
            </a:r>
            <a:r>
              <a:rPr lang="en-US" sz="1860" i="1"/>
              <a:t>: </a:t>
            </a:r>
            <a:r>
              <a:rPr lang="en-US" sz="1860" b="1" i="1"/>
              <a:t>These measures must NOT “unreasonably burden” either party – Complainant OR Respondent. OR the school risks engaging in “sex based” discrimination. </a:t>
            </a:r>
            <a:endParaRPr sz="1860" b="1" i="1"/>
          </a:p>
          <a:p>
            <a:pPr marL="685800" lvl="1" indent="-110490" algn="l" rtl="0">
              <a:lnSpc>
                <a:spcPct val="70000"/>
              </a:lnSpc>
              <a:spcBef>
                <a:spcPts val="500"/>
              </a:spcBef>
              <a:spcAft>
                <a:spcPts val="0"/>
              </a:spcAft>
              <a:buClr>
                <a:schemeClr val="dk1"/>
              </a:buClr>
              <a:buSzPts val="1860"/>
              <a:buNone/>
            </a:pPr>
            <a:endParaRPr sz="1860"/>
          </a:p>
          <a:p>
            <a:pPr marL="685800" lvl="1" indent="-110490" algn="l" rtl="0">
              <a:lnSpc>
                <a:spcPct val="70000"/>
              </a:lnSpc>
              <a:spcBef>
                <a:spcPts val="500"/>
              </a:spcBef>
              <a:spcAft>
                <a:spcPts val="0"/>
              </a:spcAft>
              <a:buClr>
                <a:schemeClr val="dk1"/>
              </a:buClr>
              <a:buSzPts val="1860"/>
              <a:buNone/>
            </a:pPr>
            <a:endParaRPr sz="186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g93550d1582_1_10" title="SmartArt"/>
          <p:cNvSpPr txBox="1">
            <a:spLocks noGrp="1"/>
          </p:cNvSpPr>
          <p:nvPr>
            <p:ph type="title"/>
          </p:nvPr>
        </p:nvSpPr>
        <p:spPr>
          <a:xfrm>
            <a:off x="296214" y="365125"/>
            <a:ext cx="110577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Roles for Personnel in TITLE IX’s INTAKE Process</a:t>
            </a:r>
            <a:endParaRPr b="1">
              <a:solidFill>
                <a:srgbClr val="00B0F0"/>
              </a:solidFill>
            </a:endParaRPr>
          </a:p>
        </p:txBody>
      </p:sp>
      <p:grpSp>
        <p:nvGrpSpPr>
          <p:cNvPr id="497" name="Google Shape;497;g93550d1582_1_10"/>
          <p:cNvGrpSpPr/>
          <p:nvPr/>
        </p:nvGrpSpPr>
        <p:grpSpPr>
          <a:xfrm>
            <a:off x="689311" y="1258433"/>
            <a:ext cx="9767390" cy="5097915"/>
            <a:chOff x="135519" y="-414792"/>
            <a:chExt cx="9767390" cy="5097915"/>
          </a:xfrm>
        </p:grpSpPr>
        <p:sp>
          <p:nvSpPr>
            <p:cNvPr id="498" name="Google Shape;498;g93550d1582_1_10"/>
            <p:cNvSpPr/>
            <p:nvPr/>
          </p:nvSpPr>
          <p:spPr>
            <a:xfrm>
              <a:off x="393809" y="-414792"/>
              <a:ext cx="9509100" cy="4343400"/>
            </a:xfrm>
            <a:custGeom>
              <a:avLst/>
              <a:gdLst/>
              <a:ahLst/>
              <a:cxnLst/>
              <a:rect l="l" t="t" r="r" b="b"/>
              <a:pathLst>
                <a:path w="120000" h="120000" extrusionOk="0">
                  <a:moveTo>
                    <a:pt x="0" y="120000"/>
                  </a:moveTo>
                  <a:quadBezTo>
                    <a:pt x="20000" y="40000"/>
                    <a:pt x="106297" y="15000"/>
                  </a:quadBezTo>
                  <a:lnTo>
                    <a:pt x="105525" y="0"/>
                  </a:lnTo>
                  <a:lnTo>
                    <a:pt x="120000" y="24000"/>
                  </a:lnTo>
                  <a:lnTo>
                    <a:pt x="108613" y="60000"/>
                  </a:lnTo>
                  <a:lnTo>
                    <a:pt x="107841" y="45000"/>
                  </a:lnTo>
                  <a:quadBezTo>
                    <a:pt x="30000" y="55000"/>
                    <a:pt x="0" y="120000"/>
                  </a:quadBezTo>
                  <a:close/>
                </a:path>
              </a:pathLst>
            </a:custGeom>
            <a:solidFill>
              <a:srgbClr val="CFD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g93550d1582_1_10"/>
            <p:cNvSpPr/>
            <p:nvPr/>
          </p:nvSpPr>
          <p:spPr>
            <a:xfrm>
              <a:off x="2372975" y="2814959"/>
              <a:ext cx="159900" cy="159900"/>
            </a:xfrm>
            <a:prstGeom prst="ellipse">
              <a:avLst/>
            </a:prstGeom>
            <a:gradFill>
              <a:gsLst>
                <a:gs pos="0">
                  <a:srgbClr val="AFCAE9">
                    <a:alpha val="89803"/>
                  </a:srgbClr>
                </a:gs>
                <a:gs pos="50000">
                  <a:srgbClr val="A0C1E4">
                    <a:alpha val="89803"/>
                  </a:srgbClr>
                </a:gs>
                <a:gs pos="100000">
                  <a:srgbClr val="8FB8E4">
                    <a:alpha val="89803"/>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g93550d1582_1_10"/>
            <p:cNvSpPr/>
            <p:nvPr/>
          </p:nvSpPr>
          <p:spPr>
            <a:xfrm>
              <a:off x="379031" y="2937410"/>
              <a:ext cx="5336100" cy="9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g93550d1582_1_10"/>
            <p:cNvSpPr txBox="1"/>
            <p:nvPr/>
          </p:nvSpPr>
          <p:spPr>
            <a:xfrm>
              <a:off x="379031" y="2937410"/>
              <a:ext cx="5336100" cy="948600"/>
            </a:xfrm>
            <a:prstGeom prst="rect">
              <a:avLst/>
            </a:prstGeom>
            <a:noFill/>
            <a:ln>
              <a:noFill/>
            </a:ln>
          </p:spPr>
          <p:txBody>
            <a:bodyPr spcFirstLastPara="1" wrap="square" lIns="84675" tIns="0" rIns="0" bIns="0" anchor="t" anchorCtr="0">
              <a:noAutofit/>
            </a:bodyPr>
            <a:lstStyle/>
            <a:p>
              <a:pPr marL="0" marR="0" lvl="0" indent="0" algn="l" rtl="0">
                <a:lnSpc>
                  <a:spcPct val="90000"/>
                </a:lnSpc>
                <a:spcBef>
                  <a:spcPts val="0"/>
                </a:spcBef>
                <a:spcAft>
                  <a:spcPts val="0"/>
                </a:spcAft>
                <a:buNone/>
              </a:pPr>
              <a:r>
                <a:rPr lang="en-US" sz="1600" b="1" i="0" u="none" strike="noStrike" cap="none">
                  <a:solidFill>
                    <a:srgbClr val="FF0000"/>
                  </a:solidFill>
                  <a:latin typeface="Calibri"/>
                  <a:ea typeface="Calibri"/>
                  <a:cs typeface="Calibri"/>
                  <a:sym typeface="Calibri"/>
                </a:rPr>
                <a:t>[1] ANY EMPLOYEE. </a:t>
              </a:r>
              <a:r>
                <a:rPr lang="en-US" sz="1600" b="1" i="0" u="none" strike="noStrike" cap="none">
                  <a:solidFill>
                    <a:schemeClr val="dk1"/>
                  </a:solidFill>
                  <a:latin typeface="Calibri"/>
                  <a:ea typeface="Calibri"/>
                  <a:cs typeface="Calibri"/>
                  <a:sym typeface="Calibri"/>
                </a:rPr>
                <a:t>Where any employee </a:t>
              </a:r>
              <a:r>
                <a:rPr lang="en-US" sz="1600" b="0" i="0" u="none" strike="noStrike" cap="none">
                  <a:solidFill>
                    <a:schemeClr val="dk1"/>
                  </a:solidFill>
                  <a:latin typeface="Calibri"/>
                  <a:ea typeface="Calibri"/>
                  <a:cs typeface="Calibri"/>
                  <a:sym typeface="Calibri"/>
                </a:rPr>
                <a:t>has sufficient personal knowledge of alleged facts to be aware that if such facts were found to be true it would constitute Title IX Sexual Harassment  the employee </a:t>
              </a:r>
              <a:r>
                <a:rPr lang="en-US" sz="1600" b="1" i="0" u="none" strike="noStrike" cap="none">
                  <a:solidFill>
                    <a:schemeClr val="dk1"/>
                  </a:solidFill>
                  <a:latin typeface="Calibri"/>
                  <a:ea typeface="Calibri"/>
                  <a:cs typeface="Calibri"/>
                  <a:sym typeface="Calibri"/>
                </a:rPr>
                <a:t>SHALL IMMEDIATELY FILL OUT A STUDENT CONDUCT FORM and IMMEDIATELY REPORT to BOTH DESIGNATED EMPLOYEE (AND TITLE IX Coordinator ?)</a:t>
              </a:r>
              <a:r>
                <a:rPr lang="en-US" sz="1600" b="0" i="0" u="none" strike="noStrike" cap="none">
                  <a:solidFill>
                    <a:schemeClr val="dk1"/>
                  </a:solidFill>
                  <a:latin typeface="Calibri"/>
                  <a:ea typeface="Calibri"/>
                  <a:cs typeface="Calibri"/>
                  <a:sym typeface="Calibri"/>
                </a:rPr>
                <a:t> </a:t>
              </a:r>
              <a:r>
                <a:rPr lang="en-US" sz="1600" b="1" i="0" u="none" strike="noStrike" cap="none">
                  <a:solidFill>
                    <a:schemeClr val="dk1"/>
                  </a:solidFill>
                  <a:latin typeface="Calibri"/>
                  <a:ea typeface="Calibri"/>
                  <a:cs typeface="Calibri"/>
                  <a:sym typeface="Calibri"/>
                </a:rPr>
                <a:t>.</a:t>
              </a:r>
              <a:endParaRPr sz="1600" b="0" i="0" u="none" strike="noStrike" cap="none">
                <a:solidFill>
                  <a:schemeClr val="dk1"/>
                </a:solidFill>
                <a:latin typeface="Calibri"/>
                <a:ea typeface="Calibri"/>
                <a:cs typeface="Calibri"/>
                <a:sym typeface="Calibri"/>
              </a:endParaRPr>
            </a:p>
          </p:txBody>
        </p:sp>
        <p:sp>
          <p:nvSpPr>
            <p:cNvPr id="502" name="Google Shape;502;g93550d1582_1_10"/>
            <p:cNvSpPr/>
            <p:nvPr/>
          </p:nvSpPr>
          <p:spPr>
            <a:xfrm>
              <a:off x="3502259" y="1804684"/>
              <a:ext cx="278100" cy="278100"/>
            </a:xfrm>
            <a:prstGeom prst="ellipse">
              <a:avLst/>
            </a:prstGeom>
            <a:gradFill>
              <a:gsLst>
                <a:gs pos="0">
                  <a:srgbClr val="AFCAE9">
                    <a:alpha val="76862"/>
                  </a:srgbClr>
                </a:gs>
                <a:gs pos="50000">
                  <a:srgbClr val="A0C1E4">
                    <a:alpha val="76862"/>
                  </a:srgbClr>
                </a:gs>
                <a:gs pos="100000">
                  <a:srgbClr val="8FB8E4">
                    <a:alpha val="76862"/>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g93550d1582_1_10"/>
            <p:cNvSpPr/>
            <p:nvPr/>
          </p:nvSpPr>
          <p:spPr>
            <a:xfrm>
              <a:off x="135519" y="193180"/>
              <a:ext cx="2892000" cy="1997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g93550d1582_1_10"/>
            <p:cNvSpPr txBox="1"/>
            <p:nvPr/>
          </p:nvSpPr>
          <p:spPr>
            <a:xfrm>
              <a:off x="135519" y="193180"/>
              <a:ext cx="2892000" cy="1997400"/>
            </a:xfrm>
            <a:prstGeom prst="rect">
              <a:avLst/>
            </a:prstGeom>
            <a:noFill/>
            <a:ln>
              <a:noFill/>
            </a:ln>
          </p:spPr>
          <p:txBody>
            <a:bodyPr spcFirstLastPara="1" wrap="square" lIns="147275" tIns="0" rIns="0" bIns="0" anchor="t" anchorCtr="0">
              <a:noAutofit/>
            </a:bodyPr>
            <a:lstStyle/>
            <a:p>
              <a:pPr marL="0" marR="0" lvl="0" indent="0" algn="l" rtl="0">
                <a:lnSpc>
                  <a:spcPct val="90000"/>
                </a:lnSpc>
                <a:spcBef>
                  <a:spcPts val="0"/>
                </a:spcBef>
                <a:spcAft>
                  <a:spcPts val="0"/>
                </a:spcAft>
                <a:buNone/>
              </a:pPr>
              <a:r>
                <a:rPr lang="en-US" sz="1800" b="1" i="0" u="none" strike="noStrike" cap="none">
                  <a:solidFill>
                    <a:srgbClr val="FF0000"/>
                  </a:solidFill>
                  <a:latin typeface="Calibri"/>
                  <a:ea typeface="Calibri"/>
                  <a:cs typeface="Calibri"/>
                  <a:sym typeface="Calibri"/>
                </a:rPr>
                <a:t>[2] TITLE IX COORDINATOR</a:t>
              </a:r>
              <a:endParaRPr/>
            </a:p>
            <a:p>
              <a:pPr marL="0" marR="0" lvl="0" indent="0" algn="l" rtl="0">
                <a:lnSpc>
                  <a:spcPct val="90000"/>
                </a:lnSpc>
                <a:spcBef>
                  <a:spcPts val="630"/>
                </a:spcBef>
                <a:spcAft>
                  <a:spcPts val="0"/>
                </a:spcAft>
                <a:buNone/>
              </a:pPr>
              <a:r>
                <a:rPr lang="en-US" sz="1800" b="1" i="0" u="none" strike="noStrike" cap="none">
                  <a:solidFill>
                    <a:schemeClr val="dk1"/>
                  </a:solidFill>
                  <a:latin typeface="Calibri"/>
                  <a:ea typeface="Calibri"/>
                  <a:cs typeface="Calibri"/>
                  <a:sym typeface="Calibri"/>
                </a:rPr>
                <a:t>Receives REPORTS (and student conduct forms) of Title IX Sexual Harassment from ANYONE including staff (either DE or DIRECTLY FROM STAFF).</a:t>
              </a:r>
              <a:endParaRPr/>
            </a:p>
          </p:txBody>
        </p:sp>
        <p:sp>
          <p:nvSpPr>
            <p:cNvPr id="505" name="Google Shape;505;g93550d1582_1_10"/>
            <p:cNvSpPr/>
            <p:nvPr/>
          </p:nvSpPr>
          <p:spPr>
            <a:xfrm>
              <a:off x="4944268" y="1060225"/>
              <a:ext cx="368400" cy="368400"/>
            </a:xfrm>
            <a:prstGeom prst="ellipse">
              <a:avLst/>
            </a:prstGeom>
            <a:gradFill>
              <a:gsLst>
                <a:gs pos="0">
                  <a:srgbClr val="AFCAE9">
                    <a:alpha val="63137"/>
                  </a:srgbClr>
                </a:gs>
                <a:gs pos="50000">
                  <a:srgbClr val="A0C1E4">
                    <a:alpha val="63137"/>
                  </a:srgbClr>
                </a:gs>
                <a:gs pos="100000">
                  <a:srgbClr val="8FB8E4">
                    <a:alpha val="63137"/>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g93550d1582_1_10"/>
            <p:cNvSpPr/>
            <p:nvPr/>
          </p:nvSpPr>
          <p:spPr>
            <a:xfrm>
              <a:off x="3181079" y="339723"/>
              <a:ext cx="3473700" cy="4343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g93550d1582_1_10"/>
            <p:cNvSpPr txBox="1"/>
            <p:nvPr/>
          </p:nvSpPr>
          <p:spPr>
            <a:xfrm>
              <a:off x="3181079" y="339723"/>
              <a:ext cx="3473700" cy="4343400"/>
            </a:xfrm>
            <a:prstGeom prst="rect">
              <a:avLst/>
            </a:prstGeom>
            <a:noFill/>
            <a:ln>
              <a:noFill/>
            </a:ln>
          </p:spPr>
          <p:txBody>
            <a:bodyPr spcFirstLastPara="1" wrap="square" lIns="195150" tIns="0" rIns="0" bIns="0" anchor="t" anchorCtr="0">
              <a:noAutofit/>
            </a:bodyPr>
            <a:lstStyle/>
            <a:p>
              <a:pPr marL="0" marR="0" lvl="0" indent="0" algn="l" rtl="0">
                <a:lnSpc>
                  <a:spcPct val="90000"/>
                </a:lnSpc>
                <a:spcBef>
                  <a:spcPts val="0"/>
                </a:spcBef>
                <a:spcAft>
                  <a:spcPts val="0"/>
                </a:spcAft>
                <a:buNone/>
              </a:pPr>
              <a:r>
                <a:rPr lang="en-US" sz="1800" b="1" i="0" u="none" strike="noStrike" cap="none">
                  <a:solidFill>
                    <a:srgbClr val="FF0000"/>
                  </a:solidFill>
                  <a:latin typeface="Calibri"/>
                  <a:ea typeface="Calibri"/>
                  <a:cs typeface="Calibri"/>
                  <a:sym typeface="Calibri"/>
                </a:rPr>
                <a:t>[3] TITLE IX COORDINATOR </a:t>
              </a:r>
              <a:r>
                <a:rPr lang="en-US" sz="1800" b="1" i="0" u="sng" strike="noStrike" cap="none">
                  <a:solidFill>
                    <a:srgbClr val="FF0000"/>
                  </a:solidFill>
                  <a:latin typeface="Calibri"/>
                  <a:ea typeface="Calibri"/>
                  <a:cs typeface="Calibri"/>
                  <a:sym typeface="Calibri"/>
                </a:rPr>
                <a:t>CONTACTS COMPLAINANT</a:t>
              </a:r>
              <a:r>
                <a:rPr lang="en-US" sz="1800" b="1" i="0" u="none" strike="noStrike" cap="none">
                  <a:solidFill>
                    <a:srgbClr val="FF0000"/>
                  </a:solidFill>
                  <a:latin typeface="Calibri"/>
                  <a:ea typeface="Calibri"/>
                  <a:cs typeface="Calibri"/>
                  <a:sym typeface="Calibri"/>
                </a:rPr>
                <a:t>:</a:t>
              </a:r>
              <a:endParaRPr/>
            </a:p>
            <a:p>
              <a:pPr marL="0" marR="0" lvl="0" indent="0" algn="l" rtl="0">
                <a:lnSpc>
                  <a:spcPct val="90000"/>
                </a:lnSpc>
                <a:spcBef>
                  <a:spcPts val="630"/>
                </a:spcBef>
                <a:spcAft>
                  <a:spcPts val="0"/>
                </a:spcAft>
                <a:buNone/>
              </a:pPr>
              <a:r>
                <a:rPr lang="en-US" sz="1800" b="1" i="0" u="sng" strike="noStrike" cap="none">
                  <a:solidFill>
                    <a:schemeClr val="dk1"/>
                  </a:solidFill>
                  <a:latin typeface="Calibri"/>
                  <a:ea typeface="Calibri"/>
                  <a:cs typeface="Calibri"/>
                  <a:sym typeface="Calibri"/>
                </a:rPr>
                <a:t>As soon as reasonably possible </a:t>
              </a:r>
              <a:r>
                <a:rPr lang="en-US" sz="1800" b="1" i="0" u="none" strike="noStrike" cap="none">
                  <a:solidFill>
                    <a:schemeClr val="dk1"/>
                  </a:solidFill>
                  <a:latin typeface="Calibri"/>
                  <a:ea typeface="Calibri"/>
                  <a:cs typeface="Calibri"/>
                  <a:sym typeface="Calibri"/>
                </a:rPr>
                <a:t>to discuss availability of supportive measures without investigation, inform of filing process for Formal Complaints, consider Complainant’s wishes regarding both. </a:t>
              </a:r>
              <a:endParaRPr/>
            </a:p>
          </p:txBody>
        </p:sp>
        <p:sp>
          <p:nvSpPr>
            <p:cNvPr id="508" name="Google Shape;508;g93550d1582_1_10"/>
            <p:cNvSpPr/>
            <p:nvPr/>
          </p:nvSpPr>
          <p:spPr>
            <a:xfrm>
              <a:off x="6514841" y="567684"/>
              <a:ext cx="493500" cy="493500"/>
            </a:xfrm>
            <a:prstGeom prst="ellipse">
              <a:avLst/>
            </a:prstGeom>
            <a:gradFill>
              <a:gsLst>
                <a:gs pos="0">
                  <a:srgbClr val="AFCAE9">
                    <a:alpha val="49803"/>
                  </a:srgbClr>
                </a:gs>
                <a:gs pos="50000">
                  <a:srgbClr val="A0C1E4">
                    <a:alpha val="49803"/>
                  </a:srgbClr>
                </a:gs>
                <a:gs pos="100000">
                  <a:srgbClr val="8FB8E4">
                    <a:alpha val="49803"/>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g93550d1582_1_10"/>
            <p:cNvSpPr/>
            <p:nvPr/>
          </p:nvSpPr>
          <p:spPr>
            <a:xfrm>
              <a:off x="6897466" y="0"/>
              <a:ext cx="2749800" cy="3114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g93550d1582_1_10"/>
            <p:cNvSpPr txBox="1"/>
            <p:nvPr/>
          </p:nvSpPr>
          <p:spPr>
            <a:xfrm>
              <a:off x="6897466" y="0"/>
              <a:ext cx="2749800" cy="3114300"/>
            </a:xfrm>
            <a:prstGeom prst="rect">
              <a:avLst/>
            </a:prstGeom>
            <a:noFill/>
            <a:ln>
              <a:noFill/>
            </a:ln>
          </p:spPr>
          <p:txBody>
            <a:bodyPr spcFirstLastPara="1" wrap="square" lIns="261425" tIns="0" rIns="0" bIns="0" anchor="t" anchorCtr="0">
              <a:noAutofit/>
            </a:bodyPr>
            <a:lstStyle/>
            <a:p>
              <a:pPr marL="0" marR="0" lvl="0" indent="0" algn="l" rtl="0">
                <a:lnSpc>
                  <a:spcPct val="90000"/>
                </a:lnSpc>
                <a:spcBef>
                  <a:spcPts val="0"/>
                </a:spcBef>
                <a:spcAft>
                  <a:spcPts val="0"/>
                </a:spcAft>
                <a:buNone/>
              </a:pPr>
              <a:r>
                <a:rPr lang="en-US" sz="2000" b="1" i="0" u="none" strike="noStrike" cap="none">
                  <a:solidFill>
                    <a:srgbClr val="FF0000"/>
                  </a:solidFill>
                  <a:latin typeface="Calibri"/>
                  <a:ea typeface="Calibri"/>
                  <a:cs typeface="Calibri"/>
                  <a:sym typeface="Calibri"/>
                </a:rPr>
                <a:t>[4] TITLE IX COORDINATOR &gt;</a:t>
              </a:r>
              <a:r>
                <a:rPr lang="en-US" sz="2000" b="1" i="0" u="none" strike="noStrike" cap="none">
                  <a:solidFill>
                    <a:schemeClr val="dk1"/>
                  </a:solidFill>
                  <a:latin typeface="Calibri"/>
                  <a:ea typeface="Calibri"/>
                  <a:cs typeface="Calibri"/>
                  <a:sym typeface="Calibri"/>
                </a:rPr>
                <a:t>INSTITUTE SUPPORTIVE MEASURES EQUITABLY and </a:t>
              </a:r>
              <a:endParaRPr/>
            </a:p>
            <a:p>
              <a:pPr marL="0" marR="0" lvl="0" indent="0" algn="l" rtl="0">
                <a:lnSpc>
                  <a:spcPct val="90000"/>
                </a:lnSpc>
                <a:spcBef>
                  <a:spcPts val="700"/>
                </a:spcBef>
                <a:spcAft>
                  <a:spcPts val="0"/>
                </a:spcAft>
                <a:buNone/>
              </a:pPr>
              <a:r>
                <a:rPr lang="en-US" sz="2000" b="1" i="0" u="none" strike="noStrike" cap="none">
                  <a:solidFill>
                    <a:srgbClr val="FF0000"/>
                  </a:solidFill>
                  <a:latin typeface="Calibri"/>
                  <a:ea typeface="Calibri"/>
                  <a:cs typeface="Calibri"/>
                  <a:sym typeface="Calibri"/>
                </a:rPr>
                <a:t>&gt;</a:t>
              </a:r>
              <a:r>
                <a:rPr lang="en-US" sz="2000" b="1" i="0" u="none" strike="noStrike" cap="none">
                  <a:solidFill>
                    <a:schemeClr val="dk1"/>
                  </a:solidFill>
                  <a:latin typeface="Calibri"/>
                  <a:ea typeface="Calibri"/>
                  <a:cs typeface="Calibri"/>
                  <a:sym typeface="Calibri"/>
                </a:rPr>
                <a:t>IF COMPLAINANT DOES </a:t>
              </a:r>
              <a:r>
                <a:rPr lang="en-US" sz="2000" b="1" i="0" u="sng" strike="noStrike" cap="none">
                  <a:solidFill>
                    <a:schemeClr val="dk1"/>
                  </a:solidFill>
                  <a:latin typeface="Calibri"/>
                  <a:ea typeface="Calibri"/>
                  <a:cs typeface="Calibri"/>
                  <a:sym typeface="Calibri"/>
                </a:rPr>
                <a:t>NOT</a:t>
              </a:r>
              <a:r>
                <a:rPr lang="en-US" sz="2000" b="1" i="0" u="none" strike="noStrike" cap="none">
                  <a:solidFill>
                    <a:schemeClr val="dk1"/>
                  </a:solidFill>
                  <a:latin typeface="Calibri"/>
                  <a:ea typeface="Calibri"/>
                  <a:cs typeface="Calibri"/>
                  <a:sym typeface="Calibri"/>
                </a:rPr>
                <a:t> FILE A FORMAL COMPLAINT OF SEXUAL HARASSMENT, DECIDE WHETHER THERE THEY AS TITLE IX COORDINATOR NEED to FILE COMPLAINT</a:t>
              </a:r>
              <a:endParaRPr sz="2000" b="0" i="0" u="none" strike="noStrike" cap="none">
                <a:solidFill>
                  <a:schemeClr val="dk1"/>
                </a:solidFill>
                <a:latin typeface="Calibri"/>
                <a:ea typeface="Calibri"/>
                <a:cs typeface="Calibri"/>
                <a:sym typeface="Calibri"/>
              </a:endParaRPr>
            </a:p>
          </p:txBody>
        </p:sp>
      </p:grpSp>
      <p:sp>
        <p:nvSpPr>
          <p:cNvPr id="512" name="Google Shape;512;g93550d1582_1_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513" name="Google Shape;513;g93550d1582_1_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6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IV. 	Personnel Roles In Intake Process</a:t>
            </a:r>
            <a:endParaRPr/>
          </a:p>
        </p:txBody>
      </p:sp>
      <p:sp>
        <p:nvSpPr>
          <p:cNvPr id="519" name="Google Shape;519;p66"/>
          <p:cNvSpPr txBox="1">
            <a:spLocks noGrp="1"/>
          </p:cNvSpPr>
          <p:nvPr>
            <p:ph type="body" idx="1"/>
          </p:nvPr>
        </p:nvSpPr>
        <p:spPr>
          <a:xfrm>
            <a:off x="838200" y="1558344"/>
            <a:ext cx="10515600" cy="461861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VTs Process Personnel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a:t>Title IX Process Personnel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6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VERMONT HHB PROCESS – KEY PERSONNEL</a:t>
            </a:r>
            <a:endParaRPr b="1">
              <a:solidFill>
                <a:srgbClr val="00B0F0"/>
              </a:solidFill>
            </a:endParaRPr>
          </a:p>
        </p:txBody>
      </p:sp>
      <p:sp>
        <p:nvSpPr>
          <p:cNvPr id="525" name="Google Shape;525;p67"/>
          <p:cNvSpPr txBox="1">
            <a:spLocks noGrp="1"/>
          </p:cNvSpPr>
          <p:nvPr>
            <p:ph type="body" idx="1"/>
          </p:nvPr>
        </p:nvSpPr>
        <p:spPr>
          <a:xfrm>
            <a:off x="838200" y="1479876"/>
            <a:ext cx="10515600" cy="469710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US" b="1">
                <a:solidFill>
                  <a:srgbClr val="00B0F0"/>
                </a:solidFill>
              </a:rPr>
              <a:t>Designated Employee: </a:t>
            </a:r>
            <a:r>
              <a:rPr lang="en-US"/>
              <a:t>Receipt and prompt delivery to administrators of Student Conduct Forms and other reports of behaviors which might constitute a violation of the HHB policy. </a:t>
            </a:r>
            <a:endParaRPr/>
          </a:p>
          <a:p>
            <a:pPr marL="228600" lvl="0" indent="-228600" algn="l" rtl="0">
              <a:lnSpc>
                <a:spcPct val="90000"/>
              </a:lnSpc>
              <a:spcBef>
                <a:spcPts val="1000"/>
              </a:spcBef>
              <a:spcAft>
                <a:spcPts val="0"/>
              </a:spcAft>
              <a:buClr>
                <a:schemeClr val="dk1"/>
              </a:buClr>
              <a:buSzPts val="2800"/>
              <a:buChar char="•"/>
            </a:pPr>
            <a:r>
              <a:rPr lang="en-US" b="1">
                <a:solidFill>
                  <a:srgbClr val="00B0F0"/>
                </a:solidFill>
              </a:rPr>
              <a:t>Building Administrator:</a:t>
            </a:r>
            <a:r>
              <a:rPr lang="en-US"/>
              <a:t> Receipt of Student Conduct Forms, and any reports of behaviors which might constitute a violation of the HHB Policy, Decide Whether “Reasonable Belief Allegations May Constitute a Violation of HHB Policy” and if so, assign and launch investigation.  </a:t>
            </a:r>
            <a:endParaRPr/>
          </a:p>
          <a:p>
            <a:pPr marL="228600" lvl="0" indent="-228600" algn="l" rtl="0">
              <a:lnSpc>
                <a:spcPct val="90000"/>
              </a:lnSpc>
              <a:spcBef>
                <a:spcPts val="1000"/>
              </a:spcBef>
              <a:spcAft>
                <a:spcPts val="0"/>
              </a:spcAft>
              <a:buClr>
                <a:schemeClr val="dk1"/>
              </a:buClr>
              <a:buSzPts val="2800"/>
              <a:buChar char="•"/>
            </a:pPr>
            <a:r>
              <a:rPr lang="en-US" b="1">
                <a:solidFill>
                  <a:srgbClr val="00B0F0"/>
                </a:solidFill>
              </a:rPr>
              <a:t>Investigators. </a:t>
            </a:r>
            <a:r>
              <a:rPr lang="en-US"/>
              <a:t>Conduct investigation and decide whether violation of policy occurred, recommend “remedial actions reasonably designed to prevent a reoccurrence.”</a:t>
            </a:r>
            <a:endParaRPr/>
          </a:p>
          <a:p>
            <a:pPr marL="228600" lvl="0" indent="-165100" algn="l" rtl="0">
              <a:lnSpc>
                <a:spcPct val="90000"/>
              </a:lnSpc>
              <a:spcBef>
                <a:spcPts val="1000"/>
              </a:spcBef>
              <a:spcAft>
                <a:spcPts val="0"/>
              </a:spcAft>
              <a:buSzPts val="1800"/>
              <a:buChar char="•"/>
            </a:pPr>
            <a:r>
              <a:rPr lang="en-US" b="1">
                <a:solidFill>
                  <a:srgbClr val="00B0F0"/>
                </a:solidFill>
              </a:rPr>
              <a:t>Building Administrators.</a:t>
            </a:r>
            <a:r>
              <a:rPr lang="en-US"/>
              <a:t> Institute Discipline.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6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TITLE IX PROCESS – KEY PERSONNEL</a:t>
            </a:r>
            <a:endParaRPr b="1">
              <a:solidFill>
                <a:srgbClr val="00B050"/>
              </a:solidFill>
            </a:endParaRPr>
          </a:p>
        </p:txBody>
      </p:sp>
      <p:sp>
        <p:nvSpPr>
          <p:cNvPr id="531" name="Google Shape;531;p6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TITLE IX COORDINATOR</a:t>
            </a:r>
            <a:endParaRPr/>
          </a:p>
          <a:p>
            <a:pPr marL="228600" lvl="0" indent="-228600" algn="l" rtl="0">
              <a:lnSpc>
                <a:spcPct val="90000"/>
              </a:lnSpc>
              <a:spcBef>
                <a:spcPts val="1000"/>
              </a:spcBef>
              <a:spcAft>
                <a:spcPts val="0"/>
              </a:spcAft>
              <a:buClr>
                <a:schemeClr val="dk1"/>
              </a:buClr>
              <a:buSzPts val="2800"/>
              <a:buChar char="•"/>
            </a:pPr>
            <a:r>
              <a:rPr lang="en-US"/>
              <a:t>INVESTIGATOR</a:t>
            </a:r>
            <a:endParaRPr/>
          </a:p>
          <a:p>
            <a:pPr marL="228600" lvl="0" indent="-228600" algn="l" rtl="0">
              <a:lnSpc>
                <a:spcPct val="90000"/>
              </a:lnSpc>
              <a:spcBef>
                <a:spcPts val="1000"/>
              </a:spcBef>
              <a:spcAft>
                <a:spcPts val="0"/>
              </a:spcAft>
              <a:buClr>
                <a:schemeClr val="dk1"/>
              </a:buClr>
              <a:buSzPts val="2800"/>
              <a:buChar char="•"/>
            </a:pPr>
            <a:r>
              <a:rPr lang="en-US"/>
              <a:t>INFORMAL RESOLUTION PROCESS FACILITATORS (“Facilitators”)</a:t>
            </a:r>
            <a:endParaRPr/>
          </a:p>
          <a:p>
            <a:pPr marL="228600" lvl="0" indent="-228600" algn="l" rtl="0">
              <a:lnSpc>
                <a:spcPct val="90000"/>
              </a:lnSpc>
              <a:spcBef>
                <a:spcPts val="1000"/>
              </a:spcBef>
              <a:spcAft>
                <a:spcPts val="0"/>
              </a:spcAft>
              <a:buClr>
                <a:schemeClr val="dk1"/>
              </a:buClr>
              <a:buSzPts val="2800"/>
              <a:buChar char="•"/>
            </a:pPr>
            <a:r>
              <a:rPr lang="en-US"/>
              <a:t>INITIAL DECISION-MAKER</a:t>
            </a:r>
            <a:endParaRPr/>
          </a:p>
          <a:p>
            <a:pPr marL="228600" lvl="0" indent="-228600" algn="l" rtl="0">
              <a:lnSpc>
                <a:spcPct val="90000"/>
              </a:lnSpc>
              <a:spcBef>
                <a:spcPts val="1000"/>
              </a:spcBef>
              <a:spcAft>
                <a:spcPts val="0"/>
              </a:spcAft>
              <a:buClr>
                <a:schemeClr val="dk1"/>
              </a:buClr>
              <a:buSzPts val="2800"/>
              <a:buChar char="•"/>
            </a:pPr>
            <a:r>
              <a:rPr lang="en-US"/>
              <a:t>APPELLATE DECISION-MAKER</a:t>
            </a:r>
            <a:endParaRPr/>
          </a:p>
          <a:p>
            <a:pPr marL="228600" lvl="0" indent="-165100" algn="l" rtl="0">
              <a:lnSpc>
                <a:spcPct val="90000"/>
              </a:lnSpc>
              <a:spcBef>
                <a:spcPts val="1000"/>
              </a:spcBef>
              <a:spcAft>
                <a:spcPts val="0"/>
              </a:spcAft>
              <a:buSzPts val="1800"/>
              <a:buChar char="•"/>
            </a:pPr>
            <a:r>
              <a:rPr lang="en-US"/>
              <a:t>HUMAN RESOURCES PROFESSIONAL</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69"/>
          <p:cNvSpPr txBox="1">
            <a:spLocks noGrp="1"/>
          </p:cNvSpPr>
          <p:nvPr>
            <p:ph type="title"/>
          </p:nvPr>
        </p:nvSpPr>
        <p:spPr>
          <a:xfrm>
            <a:off x="206062" y="193183"/>
            <a:ext cx="11147738" cy="69545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TITLE IX COORDINATOR – Duty to Assign &amp; Publish </a:t>
            </a:r>
            <a:endParaRPr b="1">
              <a:solidFill>
                <a:srgbClr val="00B050"/>
              </a:solidFill>
            </a:endParaRPr>
          </a:p>
        </p:txBody>
      </p:sp>
      <p:sp>
        <p:nvSpPr>
          <p:cNvPr id="537" name="Google Shape;537;p69"/>
          <p:cNvSpPr txBox="1">
            <a:spLocks noGrp="1"/>
          </p:cNvSpPr>
          <p:nvPr>
            <p:ph type="body" idx="1"/>
          </p:nvPr>
        </p:nvSpPr>
        <p:spPr>
          <a:xfrm>
            <a:off x="296214" y="888642"/>
            <a:ext cx="11057586" cy="5288321"/>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590"/>
              <a:buNone/>
            </a:pPr>
            <a:r>
              <a:rPr lang="en-US" sz="2590"/>
              <a:t>The District must designate and authorize at least one employee to coordinate its efforts to comply with its responsibilities under this Policy, which employee must be referred to as the “Title IX Coordinator.” Any individual designated by the District as a Title IX Coordinator </a:t>
            </a:r>
            <a:r>
              <a:rPr lang="en-US" sz="2590" b="1" i="1"/>
              <a:t>shall be free of conflict of interest or bias for or against complainants or respondents generally or an individual complainant or respondent. </a:t>
            </a:r>
            <a:endParaRPr/>
          </a:p>
          <a:p>
            <a:pPr marL="0" lvl="0" indent="0" algn="l" rtl="0">
              <a:lnSpc>
                <a:spcPct val="80000"/>
              </a:lnSpc>
              <a:spcBef>
                <a:spcPts val="1000"/>
              </a:spcBef>
              <a:spcAft>
                <a:spcPts val="0"/>
              </a:spcAft>
              <a:buClr>
                <a:schemeClr val="dk1"/>
              </a:buClr>
              <a:buSzPts val="2590"/>
              <a:buNone/>
            </a:pPr>
            <a:r>
              <a:rPr lang="en-US" sz="2590" u="sng"/>
              <a:t>Notice of Title IX Coordinator Contact Information.</a:t>
            </a:r>
            <a:r>
              <a:rPr lang="en-US" sz="2590"/>
              <a:t> The name or title, office address, electronic mail address, and telephone number of the employee(s) designated as the Title IX Coordinator shall be provided to the following:</a:t>
            </a:r>
            <a:endParaRPr/>
          </a:p>
          <a:p>
            <a:pPr marL="0" lvl="0" indent="0" algn="l" rtl="0">
              <a:lnSpc>
                <a:spcPct val="80000"/>
              </a:lnSpc>
              <a:spcBef>
                <a:spcPts val="1000"/>
              </a:spcBef>
              <a:spcAft>
                <a:spcPts val="0"/>
              </a:spcAft>
              <a:buClr>
                <a:schemeClr val="dk1"/>
              </a:buClr>
              <a:buSzPts val="2590"/>
              <a:buNone/>
            </a:pPr>
            <a:r>
              <a:rPr lang="en-US" sz="2590"/>
              <a:t>a. all applicants for admission and employment;</a:t>
            </a:r>
            <a:endParaRPr/>
          </a:p>
          <a:p>
            <a:pPr marL="0" lvl="0" indent="0" algn="l" rtl="0">
              <a:lnSpc>
                <a:spcPct val="80000"/>
              </a:lnSpc>
              <a:spcBef>
                <a:spcPts val="1000"/>
              </a:spcBef>
              <a:spcAft>
                <a:spcPts val="0"/>
              </a:spcAft>
              <a:buClr>
                <a:schemeClr val="dk1"/>
              </a:buClr>
              <a:buSzPts val="2590"/>
              <a:buNone/>
            </a:pPr>
            <a:r>
              <a:rPr lang="en-US" sz="2590"/>
              <a:t>b. parents or legal guardians of elementary and secondary school students;</a:t>
            </a:r>
            <a:endParaRPr/>
          </a:p>
          <a:p>
            <a:pPr marL="0" lvl="0" indent="0" algn="l" rtl="0">
              <a:lnSpc>
                <a:spcPct val="80000"/>
              </a:lnSpc>
              <a:spcBef>
                <a:spcPts val="1000"/>
              </a:spcBef>
              <a:spcAft>
                <a:spcPts val="0"/>
              </a:spcAft>
              <a:buClr>
                <a:schemeClr val="dk1"/>
              </a:buClr>
              <a:buSzPts val="2590"/>
              <a:buNone/>
            </a:pPr>
            <a:r>
              <a:rPr lang="en-US" sz="2590"/>
              <a:t>c. employees; and</a:t>
            </a:r>
            <a:endParaRPr/>
          </a:p>
          <a:p>
            <a:pPr marL="0" lvl="0" indent="0" algn="l" rtl="0">
              <a:lnSpc>
                <a:spcPct val="80000"/>
              </a:lnSpc>
              <a:spcBef>
                <a:spcPts val="1000"/>
              </a:spcBef>
              <a:spcAft>
                <a:spcPts val="0"/>
              </a:spcAft>
              <a:buClr>
                <a:schemeClr val="dk1"/>
              </a:buClr>
              <a:buSzPts val="2590"/>
              <a:buNone/>
            </a:pPr>
            <a:r>
              <a:rPr lang="en-US" sz="2590"/>
              <a:t>d. all unions or professional organizations holding collective bargaining or professional agreements with the recipient.</a:t>
            </a:r>
            <a:endParaRPr/>
          </a:p>
          <a:p>
            <a:pPr marL="228600" lvl="0" indent="-64135" algn="l" rtl="0">
              <a:lnSpc>
                <a:spcPct val="8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Google Shape;542;g93550d1582_1_31"/>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CONFLICTS / BIAS</a:t>
            </a:r>
            <a:endParaRPr/>
          </a:p>
        </p:txBody>
      </p:sp>
      <p:sp>
        <p:nvSpPr>
          <p:cNvPr id="543" name="Google Shape;543;g93550d1582_1_3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lnSpc>
                <a:spcPct val="80000"/>
              </a:lnSpc>
              <a:spcBef>
                <a:spcPts val="0"/>
              </a:spcBef>
              <a:spcAft>
                <a:spcPts val="0"/>
              </a:spcAft>
              <a:buNone/>
            </a:pPr>
            <a:r>
              <a:rPr lang="en-US" sz="2590"/>
              <a:t>Any individual designated by the District as a Title IX Coordinator </a:t>
            </a:r>
            <a:r>
              <a:rPr lang="en-US" sz="2590" b="1" i="1"/>
              <a:t>shall be free of conflict of interest or bias for or against complainants or respondents generally or an individual complainant or respondent. </a:t>
            </a:r>
            <a:endParaRPr sz="2590" b="1" i="1"/>
          </a:p>
          <a:p>
            <a:pPr marL="0" lvl="0" indent="0" algn="l" rtl="0">
              <a:lnSpc>
                <a:spcPct val="80000"/>
              </a:lnSpc>
              <a:spcBef>
                <a:spcPts val="0"/>
              </a:spcBef>
              <a:spcAft>
                <a:spcPts val="0"/>
              </a:spcAft>
              <a:buNone/>
            </a:pPr>
            <a:endParaRPr sz="2590" b="1" i="1"/>
          </a:p>
          <a:p>
            <a:pPr marL="0" lvl="0" indent="0" algn="l" rtl="0">
              <a:lnSpc>
                <a:spcPct val="80000"/>
              </a:lnSpc>
              <a:spcBef>
                <a:spcPts val="0"/>
              </a:spcBef>
              <a:spcAft>
                <a:spcPts val="0"/>
              </a:spcAft>
              <a:buClr>
                <a:schemeClr val="dk1"/>
              </a:buClr>
              <a:buSzPts val="2590"/>
              <a:buFont typeface="Arial"/>
              <a:buNone/>
            </a:pPr>
            <a:r>
              <a:rPr lang="en-US" sz="2590" b="1" i="1"/>
              <a:t>DISCUSSION: </a:t>
            </a:r>
            <a:endParaRPr sz="2590" b="1" i="1"/>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173421" y="365125"/>
            <a:ext cx="11180379"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Sexual Harassment in Vermont HHB Policy</a:t>
            </a:r>
            <a:r>
              <a:rPr lang="en-US"/>
              <a:t>: </a:t>
            </a:r>
            <a:endParaRPr/>
          </a:p>
        </p:txBody>
      </p:sp>
      <p:sp>
        <p:nvSpPr>
          <p:cNvPr id="121" name="Google Shape;121;p7"/>
          <p:cNvSpPr txBox="1">
            <a:spLocks noGrp="1"/>
          </p:cNvSpPr>
          <p:nvPr>
            <p:ph type="body" idx="1"/>
          </p:nvPr>
        </p:nvSpPr>
        <p:spPr>
          <a:xfrm>
            <a:off x="173421" y="1403131"/>
            <a:ext cx="11180379" cy="4773832"/>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a:t>Is defined as</a:t>
            </a:r>
            <a:endParaRPr/>
          </a:p>
          <a:p>
            <a:pPr marL="0" lvl="0" indent="0" algn="l" rtl="0">
              <a:lnSpc>
                <a:spcPct val="70000"/>
              </a:lnSpc>
              <a:spcBef>
                <a:spcPts val="1000"/>
              </a:spcBef>
              <a:spcAft>
                <a:spcPts val="0"/>
              </a:spcAft>
              <a:buClr>
                <a:schemeClr val="dk1"/>
              </a:buClr>
              <a:buSzPts val="2380"/>
              <a:buNone/>
            </a:pPr>
            <a:r>
              <a:rPr lang="en-US" sz="2380"/>
              <a:t>“…unwelcome conduct of a sexual nature, that includes </a:t>
            </a:r>
            <a:r>
              <a:rPr lang="en-US" sz="2380" b="1">
                <a:solidFill>
                  <a:srgbClr val="00B0F0"/>
                </a:solidFill>
              </a:rPr>
              <a:t>sexual violence/sexual assault</a:t>
            </a:r>
            <a:r>
              <a:rPr lang="en-US" sz="2380">
                <a:solidFill>
                  <a:srgbClr val="00B0F0"/>
                </a:solidFill>
              </a:rPr>
              <a:t>, </a:t>
            </a:r>
            <a:r>
              <a:rPr lang="en-US" sz="2380"/>
              <a:t>sexual advances, requests for sexual favors, and other verbal, written visual or physical conduct of a sexual nature, and includes situations when one or both of the following occur:</a:t>
            </a:r>
            <a:endParaRPr/>
          </a:p>
          <a:p>
            <a:pPr marL="0" lvl="0" indent="0" algn="l" rtl="0">
              <a:lnSpc>
                <a:spcPct val="70000"/>
              </a:lnSpc>
              <a:spcBef>
                <a:spcPts val="1000"/>
              </a:spcBef>
              <a:spcAft>
                <a:spcPts val="0"/>
              </a:spcAft>
              <a:buClr>
                <a:schemeClr val="dk1"/>
              </a:buClr>
              <a:buSzPts val="2380"/>
              <a:buNone/>
            </a:pPr>
            <a:r>
              <a:rPr lang="en-US" sz="2380"/>
              <a:t>i. Submission to that conduct is made either explicitly or implicitly a term or condition of a student’s education, academic status, or progress; or</a:t>
            </a:r>
            <a:endParaRPr/>
          </a:p>
          <a:p>
            <a:pPr marL="0" lvl="0" indent="0" algn="l" rtl="0">
              <a:lnSpc>
                <a:spcPct val="70000"/>
              </a:lnSpc>
              <a:spcBef>
                <a:spcPts val="1000"/>
              </a:spcBef>
              <a:spcAft>
                <a:spcPts val="0"/>
              </a:spcAft>
              <a:buClr>
                <a:schemeClr val="dk1"/>
              </a:buClr>
              <a:buSzPts val="2380"/>
              <a:buNone/>
            </a:pPr>
            <a:r>
              <a:rPr lang="en-US" sz="2380"/>
              <a:t>ii.Submission to or rejection of such conduct by a student is used as a component of the basis for decisions affecting that student. </a:t>
            </a:r>
            <a:endParaRPr/>
          </a:p>
          <a:p>
            <a:pPr marL="0" lvl="0" indent="0" algn="l" rtl="0">
              <a:lnSpc>
                <a:spcPct val="70000"/>
              </a:lnSpc>
              <a:spcBef>
                <a:spcPts val="1000"/>
              </a:spcBef>
              <a:spcAft>
                <a:spcPts val="0"/>
              </a:spcAft>
              <a:buClr>
                <a:schemeClr val="dk1"/>
              </a:buClr>
              <a:buSzPts val="2380"/>
              <a:buNone/>
            </a:pPr>
            <a:r>
              <a:rPr lang="en-US" sz="2380" i="1"/>
              <a:t>Sexual harassment may ALSO include </a:t>
            </a:r>
            <a:r>
              <a:rPr lang="en-US" sz="2380" i="1" u="sng"/>
              <a:t>student-on-student</a:t>
            </a:r>
            <a:r>
              <a:rPr lang="en-US" sz="2380" i="1"/>
              <a:t> conduct or conduct of a </a:t>
            </a:r>
            <a:r>
              <a:rPr lang="en-US" sz="2380" i="1" u="sng"/>
              <a:t>non-employee third party </a:t>
            </a:r>
            <a:r>
              <a:rPr lang="en-US" sz="2380" i="1"/>
              <a:t>that creates a hostile environment. A hostile environment exists where the harassing conduct is severe, persistent or pervasive so as to </a:t>
            </a:r>
            <a:r>
              <a:rPr lang="en-US" sz="2380" i="1" u="sng"/>
              <a:t>deny or limit the student’s ability to participate in or benefit from the educational program on the basis of sex.</a:t>
            </a:r>
            <a:endParaRPr/>
          </a:p>
          <a:p>
            <a:pPr marL="0" lvl="0" indent="0" algn="l" rtl="0">
              <a:lnSpc>
                <a:spcPct val="70000"/>
              </a:lnSpc>
              <a:spcBef>
                <a:spcPts val="1000"/>
              </a:spcBef>
              <a:spcAft>
                <a:spcPts val="0"/>
              </a:spcAft>
              <a:buClr>
                <a:schemeClr val="dk1"/>
              </a:buClr>
              <a:buSzPts val="2380"/>
              <a:buNone/>
            </a:pPr>
            <a:r>
              <a:rPr lang="en-US" sz="2380"/>
              <a:t>AOE 2015 Model Policy Part IV.G(1).(Definitions).</a:t>
            </a:r>
            <a:endParaRPr/>
          </a:p>
          <a:p>
            <a:pPr marL="228600" lvl="0" indent="-77470" algn="l" rtl="0">
              <a:lnSpc>
                <a:spcPct val="70000"/>
              </a:lnSpc>
              <a:spcBef>
                <a:spcPts val="1000"/>
              </a:spcBef>
              <a:spcAft>
                <a:spcPts val="0"/>
              </a:spcAft>
              <a:buClr>
                <a:schemeClr val="dk1"/>
              </a:buClr>
              <a:buSzPts val="2380"/>
              <a:buNone/>
            </a:pPr>
            <a:endParaRPr sz="238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p70"/>
          <p:cNvSpPr txBox="1">
            <a:spLocks noGrp="1"/>
          </p:cNvSpPr>
          <p:nvPr>
            <p:ph type="title"/>
          </p:nvPr>
        </p:nvSpPr>
        <p:spPr>
          <a:xfrm>
            <a:off x="218941" y="167426"/>
            <a:ext cx="11134859" cy="61818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COORDINATOR’s DUTIES / Policy V.B.</a:t>
            </a:r>
            <a:endParaRPr sz="3959"/>
          </a:p>
        </p:txBody>
      </p:sp>
      <p:sp>
        <p:nvSpPr>
          <p:cNvPr id="549" name="Google Shape;549;p70"/>
          <p:cNvSpPr txBox="1">
            <a:spLocks noGrp="1"/>
          </p:cNvSpPr>
          <p:nvPr>
            <p:ph type="body" idx="1"/>
          </p:nvPr>
        </p:nvSpPr>
        <p:spPr>
          <a:xfrm>
            <a:off x="218941" y="785612"/>
            <a:ext cx="11134859" cy="5885644"/>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800"/>
              <a:buNone/>
            </a:pPr>
            <a:r>
              <a:rPr lang="en-US"/>
              <a:t> In addition to coordinating the District’s efforts to comply with its responsibilities under (the TITLE IX Policy), and any other duties assigned, the Title IX Coordinator shall be responsible for:</a:t>
            </a:r>
            <a:endParaRPr/>
          </a:p>
          <a:p>
            <a:pPr marL="514350" lvl="0" indent="-514350" algn="l" rtl="0">
              <a:lnSpc>
                <a:spcPct val="80000"/>
              </a:lnSpc>
              <a:spcBef>
                <a:spcPts val="1000"/>
              </a:spcBef>
              <a:spcAft>
                <a:spcPts val="0"/>
              </a:spcAft>
              <a:buClr>
                <a:schemeClr val="dk1"/>
              </a:buClr>
              <a:buSzPts val="2800"/>
              <a:buAutoNum type="alphaLcPeriod"/>
            </a:pPr>
            <a:r>
              <a:rPr lang="en-US" u="sng"/>
              <a:t>Receipt of Reports of Sexual Harassment</a:t>
            </a:r>
            <a:r>
              <a:rPr lang="en-US"/>
              <a:t>. Any person may report sex discrimination, including sexual harassment (whether or not the person reporting is the person alleged to be the victim of conduct that could constitute sex discrimination or sexual harassment), in person, by mail, by telephone, or by electronic mail, using contact information listed for the Title IX Coordinator, or by any other means that results in the Title IX Coordinator receiving the person’s verbal or written report. Such a report may be made at any time (including during non-business hours) by using the telephone number or electronic mail address, or by mail to the office address, listed for the Title IX Coordinator.</a:t>
            </a:r>
            <a:endParaRPr/>
          </a:p>
          <a:p>
            <a:pPr marL="457200" lvl="1" indent="0" algn="l" rtl="0">
              <a:lnSpc>
                <a:spcPct val="80000"/>
              </a:lnSpc>
              <a:spcBef>
                <a:spcPts val="500"/>
              </a:spcBef>
              <a:spcAft>
                <a:spcPts val="0"/>
              </a:spcAft>
              <a:buClr>
                <a:schemeClr val="dk1"/>
              </a:buClr>
              <a:buSzPts val="2400"/>
              <a:buNone/>
            </a:pPr>
            <a:r>
              <a:rPr lang="en-US">
                <a:solidFill>
                  <a:srgbClr val="FF0000"/>
                </a:solidFill>
              </a:rPr>
              <a:t>NOTE: TEACHERS/STAFF/ADMINISTRATORS MAY ALSO RECEIVE REPORTS. IN THOSE CASES THEY MUST IMMEDIATELY CONVEY THOSE REPORTS </a:t>
            </a:r>
            <a:r>
              <a:rPr lang="en-US" u="sng">
                <a:solidFill>
                  <a:srgbClr val="FF0000"/>
                </a:solidFill>
              </a:rPr>
              <a:t>ON</a:t>
            </a:r>
            <a:r>
              <a:rPr lang="en-US">
                <a:solidFill>
                  <a:srgbClr val="FF0000"/>
                </a:solidFill>
              </a:rPr>
              <a:t> TO TITLE IX COORDINATOR.</a:t>
            </a:r>
            <a:endParaRPr>
              <a:solidFill>
                <a:srgbClr val="FF0000"/>
              </a:solidFill>
            </a:endParaRPr>
          </a:p>
          <a:p>
            <a:pPr marL="0" lvl="0" indent="0" algn="l" rtl="0">
              <a:lnSpc>
                <a:spcPct val="8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p71"/>
          <p:cNvSpPr txBox="1">
            <a:spLocks noGrp="1"/>
          </p:cNvSpPr>
          <p:nvPr>
            <p:ph type="title"/>
          </p:nvPr>
        </p:nvSpPr>
        <p:spPr>
          <a:xfrm>
            <a:off x="218941" y="167426"/>
            <a:ext cx="11134859" cy="61818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COORDINATOR’s DUTIES / Policy V.B.</a:t>
            </a:r>
            <a:endParaRPr sz="3959"/>
          </a:p>
        </p:txBody>
      </p:sp>
      <p:sp>
        <p:nvSpPr>
          <p:cNvPr id="555" name="Google Shape;555;p71"/>
          <p:cNvSpPr txBox="1">
            <a:spLocks noGrp="1"/>
          </p:cNvSpPr>
          <p:nvPr>
            <p:ph type="body" idx="1"/>
          </p:nvPr>
        </p:nvSpPr>
        <p:spPr>
          <a:xfrm>
            <a:off x="218941" y="785612"/>
            <a:ext cx="11134859" cy="588564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Responding to general reports and formal complaints of sexual harassment.</a:t>
            </a:r>
            <a:r>
              <a:rPr lang="en-US"/>
              <a:t> </a:t>
            </a:r>
            <a:endParaRPr/>
          </a:p>
          <a:p>
            <a:pPr marL="0" lvl="0" indent="0" algn="l" rtl="0">
              <a:lnSpc>
                <a:spcPct val="90000"/>
              </a:lnSpc>
              <a:spcBef>
                <a:spcPts val="1000"/>
              </a:spcBef>
              <a:spcAft>
                <a:spcPts val="0"/>
              </a:spcAft>
              <a:buClr>
                <a:schemeClr val="dk1"/>
              </a:buClr>
              <a:buSzPts val="2800"/>
              <a:buNone/>
            </a:pPr>
            <a:r>
              <a:rPr lang="en-US"/>
              <a:t>(a). The Title IX Coordinator shall promptly contact the Complainant (or where Complainant is a minor their parent/guardian) (regardless to whether a formal complaint has been received) to discuss: </a:t>
            </a:r>
            <a:endParaRPr/>
          </a:p>
          <a:p>
            <a:pPr marL="0" lvl="0" indent="0" algn="l" rtl="0">
              <a:lnSpc>
                <a:spcPct val="90000"/>
              </a:lnSpc>
              <a:spcBef>
                <a:spcPts val="1000"/>
              </a:spcBef>
              <a:spcAft>
                <a:spcPts val="0"/>
              </a:spcAft>
              <a:buClr>
                <a:schemeClr val="dk1"/>
              </a:buClr>
              <a:buSzPts val="2800"/>
              <a:buNone/>
            </a:pPr>
            <a:r>
              <a:rPr lang="en-US"/>
              <a:t>	i. </a:t>
            </a:r>
            <a:r>
              <a:rPr lang="en-US" u="sng"/>
              <a:t>Supportive Measures:</a:t>
            </a:r>
            <a:r>
              <a:rPr lang="en-US"/>
              <a:t> the availability of supportive measures as 	defined in section I.B(11) above; to consider Complainant’s wishes 	with respect to supportive measures; to inform of the availability of 	supportive measures with or without the filing of a Formal Complaint 	of Sexual Harassment;</a:t>
            </a:r>
            <a:endParaRPr/>
          </a:p>
          <a:p>
            <a:pPr marL="0" lvl="0" indent="0" algn="l" rtl="0">
              <a:lnSpc>
                <a:spcPct val="90000"/>
              </a:lnSpc>
              <a:spcBef>
                <a:spcPts val="1000"/>
              </a:spcBef>
              <a:spcAft>
                <a:spcPts val="0"/>
              </a:spcAft>
              <a:buClr>
                <a:schemeClr val="dk1"/>
              </a:buClr>
              <a:buSzPts val="2800"/>
              <a:buNone/>
            </a:pPr>
            <a:r>
              <a:rPr lang="en-US"/>
              <a:t>	ii. </a:t>
            </a:r>
            <a:r>
              <a:rPr lang="en-US" u="sng"/>
              <a:t>Formal Complaint</a:t>
            </a:r>
            <a:r>
              <a:rPr lang="en-US"/>
              <a:t> and explain the process for filing a Formal 	Complaint of Sexual Harassment. </a:t>
            </a:r>
            <a:endParaRPr/>
          </a:p>
          <a:p>
            <a:pPr marL="0" lvl="0" indent="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sp>
        <p:nvSpPr>
          <p:cNvPr id="560" name="Google Shape;560;p72"/>
          <p:cNvSpPr txBox="1">
            <a:spLocks noGrp="1"/>
          </p:cNvSpPr>
          <p:nvPr>
            <p:ph type="title"/>
          </p:nvPr>
        </p:nvSpPr>
        <p:spPr>
          <a:xfrm>
            <a:off x="218941" y="167426"/>
            <a:ext cx="11134859" cy="61818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TITLE IX COORDINATOR’s DUTIES / Policy V.B.</a:t>
            </a:r>
            <a:endParaRPr sz="3959"/>
          </a:p>
        </p:txBody>
      </p:sp>
      <p:sp>
        <p:nvSpPr>
          <p:cNvPr id="561" name="Google Shape;561;p72"/>
          <p:cNvSpPr txBox="1">
            <a:spLocks noGrp="1"/>
          </p:cNvSpPr>
          <p:nvPr>
            <p:ph type="body" idx="1"/>
          </p:nvPr>
        </p:nvSpPr>
        <p:spPr>
          <a:xfrm>
            <a:off x="218941" y="785612"/>
            <a:ext cx="11134859" cy="588564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ii.</a:t>
            </a:r>
            <a:r>
              <a:rPr lang="en-US" u="sng"/>
              <a:t>Signing and/or receiving Formal Complaints of Sexual Harassment and in such cases commencing the Title IX Grievance Process set out in Section IV. above</a:t>
            </a:r>
            <a:r>
              <a:rPr lang="en-US"/>
              <a:t>;</a:t>
            </a:r>
            <a:endParaRPr/>
          </a:p>
          <a:p>
            <a:pPr marL="0" lvl="0" indent="0" algn="l" rtl="0">
              <a:lnSpc>
                <a:spcPct val="90000"/>
              </a:lnSpc>
              <a:spcBef>
                <a:spcPts val="1000"/>
              </a:spcBef>
              <a:spcAft>
                <a:spcPts val="0"/>
              </a:spcAft>
              <a:buClr>
                <a:schemeClr val="dk1"/>
              </a:buClr>
              <a:buSzPts val="2800"/>
              <a:buNone/>
            </a:pPr>
            <a:r>
              <a:rPr lang="en-US"/>
              <a:t>iii. </a:t>
            </a:r>
            <a:r>
              <a:rPr lang="en-US" u="sng"/>
              <a:t>Coordinating the effective implementation of supportive measures</a:t>
            </a:r>
            <a:r>
              <a:rPr lang="en-US"/>
              <a:t>.</a:t>
            </a:r>
            <a:endParaRPr/>
          </a:p>
          <a:p>
            <a:pPr marL="0" lvl="0" indent="0" algn="l" rtl="0">
              <a:lnSpc>
                <a:spcPct val="90000"/>
              </a:lnSpc>
              <a:spcBef>
                <a:spcPts val="1000"/>
              </a:spcBef>
              <a:spcAft>
                <a:spcPts val="0"/>
              </a:spcAft>
              <a:buClr>
                <a:schemeClr val="dk1"/>
              </a:buClr>
              <a:buSzPts val="2800"/>
              <a:buNone/>
            </a:pPr>
            <a:r>
              <a:rPr lang="en-US"/>
              <a:t>iv. </a:t>
            </a:r>
            <a:r>
              <a:rPr lang="en-US" u="sng"/>
              <a:t>Coordinating the District’s efforts to comply with its responsibilities related to the Title IX Grievance Process set forth in Section IV of this policy</a:t>
            </a:r>
            <a:r>
              <a:rPr lang="en-US"/>
              <a:t>, including any other specific duties as assigned by the Superintendent to fulfill the District’s obligations under this policy.</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a:solidFill>
                  <a:srgbClr val="FF0000"/>
                </a:solidFill>
              </a:rPr>
              <a:t>COORDINATE WITH HR TO MAKE SURE THAT TITLE IX HARASSMENT MATTERS ARE HANDLED CONSISTENT WITH CBA AND OTHER EMPLOYMENT RIGHTS AND RESPONSIBILITIES</a:t>
            </a:r>
            <a:endParaRPr>
              <a:solidFill>
                <a:srgbClr val="FF0000"/>
              </a:solidFill>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sp>
        <p:nvSpPr>
          <p:cNvPr id="566" name="Google Shape;566;p7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Investigators. Policy Section V.C.</a:t>
            </a:r>
            <a:endParaRPr b="1">
              <a:solidFill>
                <a:srgbClr val="00B050"/>
              </a:solidFill>
            </a:endParaRPr>
          </a:p>
        </p:txBody>
      </p:sp>
      <p:sp>
        <p:nvSpPr>
          <p:cNvPr id="567" name="Google Shape;567;p7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1. </a:t>
            </a:r>
            <a:r>
              <a:rPr lang="en-US" u="sng"/>
              <a:t>Conflict of Interest or Bias</a:t>
            </a:r>
            <a:r>
              <a:rPr lang="en-US"/>
              <a:t>. Any individual assigned to investigate a Formal Complaint of Sexual Harassment shall not have a conflict of interest or bias for or against complainants or respondents generally or an individual complainant or respondent.  </a:t>
            </a:r>
            <a:endParaRPr/>
          </a:p>
          <a:p>
            <a:pPr marL="0" lvl="0" indent="0" algn="l" rtl="0">
              <a:lnSpc>
                <a:spcPct val="90000"/>
              </a:lnSpc>
              <a:spcBef>
                <a:spcPts val="1000"/>
              </a:spcBef>
              <a:spcAft>
                <a:spcPts val="0"/>
              </a:spcAft>
              <a:buClr>
                <a:schemeClr val="dk1"/>
              </a:buClr>
              <a:buSzPts val="2800"/>
              <a:buNone/>
            </a:pPr>
            <a:r>
              <a:rPr lang="en-US"/>
              <a:t>2. </a:t>
            </a:r>
            <a:r>
              <a:rPr lang="en-US" u="sng"/>
              <a:t>Responsibilities</a:t>
            </a:r>
            <a:r>
              <a:rPr lang="en-US"/>
              <a:t>. Investigators shall be responsible for conducting Sexual Harassment Investigations as set forth in Section IV.E. above. </a:t>
            </a:r>
            <a:endParaRPr/>
          </a:p>
          <a:p>
            <a:pPr marL="0" lvl="0" indent="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sp>
        <p:nvSpPr>
          <p:cNvPr id="572" name="Google Shape;572;p7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Decision-Makers / Policy Sec. V.D.</a:t>
            </a:r>
            <a:endParaRPr b="1">
              <a:solidFill>
                <a:srgbClr val="00B050"/>
              </a:solidFill>
            </a:endParaRPr>
          </a:p>
        </p:txBody>
      </p:sp>
      <p:sp>
        <p:nvSpPr>
          <p:cNvPr id="573" name="Google Shape;573;p7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590"/>
              <a:buNone/>
            </a:pPr>
            <a:r>
              <a:rPr lang="en-US" sz="2590"/>
              <a:t>1.</a:t>
            </a:r>
            <a:r>
              <a:rPr lang="en-US" sz="2590" u="sng"/>
              <a:t>Conflict of Interest or Bias</a:t>
            </a:r>
            <a:r>
              <a:rPr lang="en-US" sz="2590"/>
              <a:t>. Any individual assigned as a Decision-Maker in the case of a Sexual Harassment under this Policy shall not have a conflict of interest or bias for or against complainants or respondents generally or an individual complainant or respondent.  </a:t>
            </a:r>
            <a:endParaRPr/>
          </a:p>
          <a:p>
            <a:pPr marL="0" lvl="0" indent="0" algn="l" rtl="0">
              <a:lnSpc>
                <a:spcPct val="80000"/>
              </a:lnSpc>
              <a:spcBef>
                <a:spcPts val="1000"/>
              </a:spcBef>
              <a:spcAft>
                <a:spcPts val="0"/>
              </a:spcAft>
              <a:buClr>
                <a:schemeClr val="dk1"/>
              </a:buClr>
              <a:buSzPts val="2590"/>
              <a:buNone/>
            </a:pPr>
            <a:r>
              <a:rPr lang="en-US" sz="2590"/>
              <a:t>2.</a:t>
            </a:r>
            <a:r>
              <a:rPr lang="en-US" sz="2590" u="sng"/>
              <a:t>Responsibilities.</a:t>
            </a:r>
            <a:r>
              <a:rPr lang="en-US" sz="2590"/>
              <a:t> </a:t>
            </a:r>
            <a:endParaRPr/>
          </a:p>
          <a:p>
            <a:pPr marL="228600" lvl="0" indent="-228600" algn="l" rtl="0">
              <a:lnSpc>
                <a:spcPct val="80000"/>
              </a:lnSpc>
              <a:spcBef>
                <a:spcPts val="1000"/>
              </a:spcBef>
              <a:spcAft>
                <a:spcPts val="0"/>
              </a:spcAft>
              <a:buClr>
                <a:schemeClr val="dk1"/>
              </a:buClr>
              <a:buSzPts val="2590"/>
              <a:buChar char="•"/>
            </a:pPr>
            <a:r>
              <a:rPr lang="en-US" sz="2590" b="1"/>
              <a:t>Initial Decision-Makers</a:t>
            </a:r>
            <a:r>
              <a:rPr lang="en-US" sz="2590"/>
              <a:t> shall be responsible for issuing an Initial  Determination Regarding Responsibility following a Sexual Harassment Investigation and other duties set forth in Section IV.F. above.</a:t>
            </a:r>
            <a:endParaRPr/>
          </a:p>
          <a:p>
            <a:pPr marL="228600" lvl="0" indent="-228600" algn="l" rtl="0">
              <a:lnSpc>
                <a:spcPct val="80000"/>
              </a:lnSpc>
              <a:spcBef>
                <a:spcPts val="1000"/>
              </a:spcBef>
              <a:spcAft>
                <a:spcPts val="0"/>
              </a:spcAft>
              <a:buClr>
                <a:schemeClr val="dk1"/>
              </a:buClr>
              <a:buSzPts val="2590"/>
              <a:buChar char="•"/>
            </a:pPr>
            <a:r>
              <a:rPr lang="en-US" sz="2590" b="1"/>
              <a:t>Appellate Decision-Makers</a:t>
            </a:r>
            <a:r>
              <a:rPr lang="en-US" sz="2590"/>
              <a:t> shall be responsible for issuing a Written Determination of the Appeal, and other duties set forth in Section IV.H. above.</a:t>
            </a:r>
            <a:endParaRPr/>
          </a:p>
          <a:p>
            <a:pPr marL="228600" lvl="0" indent="-64135" algn="l" rtl="0">
              <a:lnSpc>
                <a:spcPct val="8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Google Shape;578;p7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Informal Resolution Process Facilitators (“Facilitators”) </a:t>
            </a:r>
            <a:r>
              <a:rPr lang="en-US" b="1"/>
              <a:t>/ Policy Section V.E.</a:t>
            </a:r>
            <a:endParaRPr b="1"/>
          </a:p>
        </p:txBody>
      </p:sp>
      <p:sp>
        <p:nvSpPr>
          <p:cNvPr id="579" name="Google Shape;579;p7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1.</a:t>
            </a:r>
            <a:r>
              <a:rPr lang="en-US" u="sng"/>
              <a:t>Conflict of Interest or Bias</a:t>
            </a:r>
            <a:r>
              <a:rPr lang="en-US"/>
              <a:t>. Any individual assigned to facilitate an informal resolution process shall not have a conflict of interest or bias for or against complainants or respondents generally or an individual complainant or respondent.  </a:t>
            </a:r>
            <a:endParaRPr/>
          </a:p>
          <a:p>
            <a:pPr marL="0" lvl="0" indent="0" algn="l" rtl="0">
              <a:lnSpc>
                <a:spcPct val="90000"/>
              </a:lnSpc>
              <a:spcBef>
                <a:spcPts val="1000"/>
              </a:spcBef>
              <a:spcAft>
                <a:spcPts val="0"/>
              </a:spcAft>
              <a:buClr>
                <a:schemeClr val="dk1"/>
              </a:buClr>
              <a:buSzPts val="2800"/>
              <a:buNone/>
            </a:pPr>
            <a:r>
              <a:rPr lang="en-US"/>
              <a:t>2.</a:t>
            </a:r>
            <a:r>
              <a:rPr lang="en-US" u="sng"/>
              <a:t>Responsibilities</a:t>
            </a:r>
            <a:r>
              <a:rPr lang="en-US"/>
              <a:t>. Facilitators shall be responsible for facilitating a process of informal resolution as permitted in section IV. D. above.</a:t>
            </a:r>
            <a:endParaRPr/>
          </a:p>
          <a:p>
            <a:pPr marL="0" lvl="0" indent="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76"/>
          <p:cNvSpPr txBox="1">
            <a:spLocks noGrp="1"/>
          </p:cNvSpPr>
          <p:nvPr>
            <p:ph type="title"/>
          </p:nvPr>
        </p:nvSpPr>
        <p:spPr>
          <a:xfrm>
            <a:off x="167425" y="365125"/>
            <a:ext cx="11186375" cy="164397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F0"/>
              </a:buClr>
              <a:buSzPts val="3959"/>
              <a:buFont typeface="Calibri"/>
              <a:buNone/>
            </a:pPr>
            <a:r>
              <a:rPr lang="en-US" sz="3959" b="1">
                <a:solidFill>
                  <a:srgbClr val="00B0F0"/>
                </a:solidFill>
              </a:rPr>
              <a:t>The VT HHB Procedures instituted the following intake and acceptance/declination process for Hazing, Harassment, and Bullying:</a:t>
            </a:r>
            <a:r>
              <a:rPr lang="en-US" sz="3959"/>
              <a:t/>
            </a:r>
            <a:br>
              <a:rPr lang="en-US" sz="3959"/>
            </a:br>
            <a:endParaRPr sz="3959"/>
          </a:p>
        </p:txBody>
      </p:sp>
      <p:sp>
        <p:nvSpPr>
          <p:cNvPr id="585" name="Google Shape;585;p76"/>
          <p:cNvSpPr txBox="1">
            <a:spLocks noGrp="1"/>
          </p:cNvSpPr>
          <p:nvPr>
            <p:ph type="body" idx="1"/>
          </p:nvPr>
        </p:nvSpPr>
        <p:spPr>
          <a:xfrm>
            <a:off x="838200" y="2112135"/>
            <a:ext cx="10515600" cy="406482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590"/>
              <a:buNone/>
            </a:pPr>
            <a:r>
              <a:rPr lang="en-US" sz="2590" u="sng"/>
              <a:t>ANY employee </a:t>
            </a:r>
            <a:r>
              <a:rPr lang="en-US" sz="2590"/>
              <a:t>who receives information that MIGHT constitute HHB must IMMEDIATELY report that information to the Designee, </a:t>
            </a:r>
            <a:endParaRPr/>
          </a:p>
          <a:p>
            <a:pPr marL="0" lvl="0" indent="0" algn="l" rtl="0">
              <a:lnSpc>
                <a:spcPct val="70000"/>
              </a:lnSpc>
              <a:spcBef>
                <a:spcPts val="1000"/>
              </a:spcBef>
              <a:spcAft>
                <a:spcPts val="0"/>
              </a:spcAft>
              <a:buClr>
                <a:schemeClr val="dk1"/>
              </a:buClr>
              <a:buSzPts val="2590"/>
              <a:buNone/>
            </a:pPr>
            <a:r>
              <a:rPr lang="en-US" sz="2590" u="sng"/>
              <a:t>the Designee </a:t>
            </a:r>
            <a:r>
              <a:rPr lang="en-US" sz="2590"/>
              <a:t>PROMPTLY reports that on to the Building Administrator (every second of delay eats into the BAs 1 (school) day to decide whether to investigate); and</a:t>
            </a:r>
            <a:endParaRPr/>
          </a:p>
          <a:p>
            <a:pPr marL="0" lvl="0" indent="0" algn="l" rtl="0">
              <a:lnSpc>
                <a:spcPct val="70000"/>
              </a:lnSpc>
              <a:spcBef>
                <a:spcPts val="1000"/>
              </a:spcBef>
              <a:spcAft>
                <a:spcPts val="0"/>
              </a:spcAft>
              <a:buClr>
                <a:schemeClr val="dk1"/>
              </a:buClr>
              <a:buSzPts val="2590"/>
              <a:buNone/>
            </a:pPr>
            <a:r>
              <a:rPr lang="en-US" sz="2590" u="sng"/>
              <a:t>the BUILDING ADMINISTRATOR </a:t>
            </a:r>
            <a:r>
              <a:rPr lang="en-US" sz="2590"/>
              <a:t>must decide whether the information they have on hand at that point justifies a “reasonable belief” that the conduct MAY constitute a violation of HHB. </a:t>
            </a:r>
            <a:r>
              <a:rPr lang="en-US" sz="2590" b="1">
                <a:solidFill>
                  <a:srgbClr val="00B0F0"/>
                </a:solidFill>
              </a:rPr>
              <a:t>If it does, they SHALL initiate an investigation, to be done by an investigator (by them or someone they assign the task to). “</a:t>
            </a:r>
            <a:r>
              <a:rPr lang="en-US" sz="2590"/>
              <a:t>Safety Measures” or “Safety Plan” will be simultaneously implemented in certain specific situations (complainant physical injury, suicidal ideation, difficulty accessing to education).</a:t>
            </a:r>
            <a:endParaRPr sz="2590" b="1">
              <a:solidFill>
                <a:srgbClr val="00B0F0"/>
              </a:solidFill>
            </a:endParaRPr>
          </a:p>
          <a:p>
            <a:pPr marL="0" lvl="0" indent="0" algn="l" rtl="0">
              <a:lnSpc>
                <a:spcPct val="7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0" name="Google Shape;590;p77"/>
          <p:cNvSpPr txBox="1">
            <a:spLocks noGrp="1"/>
          </p:cNvSpPr>
          <p:nvPr>
            <p:ph type="title"/>
          </p:nvPr>
        </p:nvSpPr>
        <p:spPr>
          <a:xfrm>
            <a:off x="296214" y="103033"/>
            <a:ext cx="11057586" cy="86288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Title IX Reports of “Sexual Harassment”</a:t>
            </a:r>
            <a:endParaRPr b="1">
              <a:solidFill>
                <a:srgbClr val="00B050"/>
              </a:solidFill>
            </a:endParaRPr>
          </a:p>
        </p:txBody>
      </p:sp>
      <p:sp>
        <p:nvSpPr>
          <p:cNvPr id="591" name="Google Shape;591;p77"/>
          <p:cNvSpPr txBox="1">
            <a:spLocks noGrp="1"/>
          </p:cNvSpPr>
          <p:nvPr>
            <p:ph type="body" idx="1"/>
          </p:nvPr>
        </p:nvSpPr>
        <p:spPr>
          <a:xfrm>
            <a:off x="296214" y="965914"/>
            <a:ext cx="11057586" cy="558943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590"/>
              <a:buNone/>
            </a:pPr>
            <a:r>
              <a:rPr lang="en-US" sz="2590"/>
              <a:t>“</a:t>
            </a:r>
            <a:r>
              <a:rPr lang="en-US" sz="2590">
                <a:solidFill>
                  <a:srgbClr val="00B050"/>
                </a:solidFill>
              </a:rPr>
              <a:t>Any person may report sexual harassment whether relating to her/himself or another person. A Report of Sexual Harassment may be made at any time, in person, by mail, by telephone, electronic mail, or by any other means that results (in the DISTRICT) receiving the person’s verbal or written report</a:t>
            </a:r>
            <a:r>
              <a:rPr lang="en-US" sz="2590"/>
              <a:t>.”</a:t>
            </a:r>
            <a:endParaRPr/>
          </a:p>
          <a:p>
            <a:pPr marL="0" lvl="0" indent="0" algn="l" rtl="0">
              <a:lnSpc>
                <a:spcPct val="90000"/>
              </a:lnSpc>
              <a:spcBef>
                <a:spcPts val="1000"/>
              </a:spcBef>
              <a:spcAft>
                <a:spcPts val="0"/>
              </a:spcAft>
              <a:buClr>
                <a:schemeClr val="dk1"/>
              </a:buClr>
              <a:buSzPts val="2590"/>
              <a:buNone/>
            </a:pPr>
            <a:r>
              <a:rPr lang="en-US" sz="2590" u="sng"/>
              <a:t>Any Staff Member May Receive Reports</a:t>
            </a:r>
            <a:r>
              <a:rPr lang="en-US" sz="2590"/>
              <a:t>. </a:t>
            </a:r>
            <a:endParaRPr/>
          </a:p>
          <a:p>
            <a:pPr marL="0" lvl="0" indent="0" algn="l" rtl="0">
              <a:lnSpc>
                <a:spcPct val="90000"/>
              </a:lnSpc>
              <a:spcBef>
                <a:spcPts val="1000"/>
              </a:spcBef>
              <a:spcAft>
                <a:spcPts val="0"/>
              </a:spcAft>
              <a:buClr>
                <a:schemeClr val="dk1"/>
              </a:buClr>
              <a:buSzPts val="2590"/>
              <a:buNone/>
            </a:pPr>
            <a:r>
              <a:rPr lang="en-US" sz="2590"/>
              <a:t>“…while (reports can be made directly to the Title IX Coordinator), the report may be made to </a:t>
            </a:r>
            <a:r>
              <a:rPr lang="en-US" sz="2590" b="1"/>
              <a:t>ANY </a:t>
            </a:r>
            <a:r>
              <a:rPr lang="en-US" sz="2590"/>
              <a:t>District staff member, including, for instance, a counselor, teacher or principal.”</a:t>
            </a:r>
            <a:endParaRPr/>
          </a:p>
          <a:p>
            <a:pPr marL="457200" lvl="1" indent="0" algn="l" rtl="0">
              <a:lnSpc>
                <a:spcPct val="90000"/>
              </a:lnSpc>
              <a:spcBef>
                <a:spcPts val="500"/>
              </a:spcBef>
              <a:spcAft>
                <a:spcPts val="0"/>
              </a:spcAft>
              <a:buClr>
                <a:schemeClr val="dk1"/>
              </a:buClr>
              <a:buSzPts val="2220"/>
              <a:buNone/>
            </a:pPr>
            <a:r>
              <a:rPr lang="en-US" sz="2220" u="sng"/>
              <a:t>Duty to Refer Reports to Title IX Coordinator</a:t>
            </a:r>
            <a:r>
              <a:rPr lang="en-US" sz="2220"/>
              <a:t>: Where any District employee – other than the employee harasser, or the Title IX Coordinator – receives information of conduct which may constitute sexual harassment under this Policy, s/he shall </a:t>
            </a:r>
            <a:r>
              <a:rPr lang="en-US" sz="2220" b="1"/>
              <a:t>WITHOUT DELAY, inform the Title IX Coordinator of the alleged sexual harassment</a:t>
            </a:r>
            <a:r>
              <a:rPr lang="en-US" sz="2220"/>
              <a:t>. </a:t>
            </a:r>
            <a:r>
              <a:rPr lang="en-US" sz="2220" b="1">
                <a:solidFill>
                  <a:srgbClr val="FF0000"/>
                </a:solidFill>
              </a:rPr>
              <a:t>Failure to report will subject the employee to discipline up to and including dismissal.</a:t>
            </a:r>
            <a:endParaRPr/>
          </a:p>
          <a:p>
            <a:pPr marL="457200" lvl="1" indent="0" algn="l" rtl="0">
              <a:lnSpc>
                <a:spcPct val="90000"/>
              </a:lnSpc>
              <a:spcBef>
                <a:spcPts val="500"/>
              </a:spcBef>
              <a:spcAft>
                <a:spcPts val="0"/>
              </a:spcAft>
              <a:buClr>
                <a:schemeClr val="dk1"/>
              </a:buClr>
              <a:buSzPts val="2220"/>
              <a:buNone/>
            </a:pPr>
            <a:r>
              <a:rPr lang="en-US" sz="2220" i="1" u="sng"/>
              <a:t>Source</a:t>
            </a:r>
            <a:r>
              <a:rPr lang="en-US" sz="2220" i="1"/>
              <a:t>: Title IX Policy, III.A.1.a. and III.B.1b.</a:t>
            </a:r>
            <a:endParaRPr sz="2220" i="1" u="sng"/>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7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DUTY TO RESPOND</a:t>
            </a:r>
            <a:endParaRPr b="1">
              <a:solidFill>
                <a:srgbClr val="00B050"/>
              </a:solidFill>
            </a:endParaRPr>
          </a:p>
        </p:txBody>
      </p:sp>
      <p:sp>
        <p:nvSpPr>
          <p:cNvPr id="597" name="Google Shape;597;p7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The District must promptly respond where there is </a:t>
            </a:r>
            <a:r>
              <a:rPr lang="en-US" b="1">
                <a:solidFill>
                  <a:srgbClr val="00B050"/>
                </a:solidFill>
              </a:rPr>
              <a:t>ACTUAL KNOWLEDGE </a:t>
            </a:r>
            <a:r>
              <a:rPr lang="en-US"/>
              <a:t>of sexual harassment, even if a Formal Complaint of Sexual Harassment has not been filed.</a:t>
            </a:r>
            <a:endParaRPr/>
          </a:p>
          <a:p>
            <a:pPr marL="228600" lvl="0" indent="-228600" algn="l" rtl="0">
              <a:lnSpc>
                <a:spcPct val="90000"/>
              </a:lnSpc>
              <a:spcBef>
                <a:spcPts val="1000"/>
              </a:spcBef>
              <a:spcAft>
                <a:spcPts val="0"/>
              </a:spcAft>
              <a:buClr>
                <a:schemeClr val="dk1"/>
              </a:buClr>
              <a:buSzPts val="2800"/>
              <a:buChar char="•"/>
            </a:pPr>
            <a:r>
              <a:rPr lang="en-US" u="sng"/>
              <a:t>Response must be equitable</a:t>
            </a:r>
            <a:r>
              <a:rPr lang="en-US"/>
              <a:t>. In its response the District shall treat Complainants and Respondents equitably by providing supportive measures to the Complainant and by following the Title IX Grievance Process prior to imposing any disciplinary sanctions or other actions that are not supportive measures against a Respondent.</a:t>
            </a:r>
            <a:endParaRPr u="sng"/>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Google Shape;602;p7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Respondent Rights to EQUITABLE Treatment</a:t>
            </a:r>
            <a:endParaRPr b="1">
              <a:solidFill>
                <a:srgbClr val="00B050"/>
              </a:solidFill>
            </a:endParaRPr>
          </a:p>
        </p:txBody>
      </p:sp>
      <p:sp>
        <p:nvSpPr>
          <p:cNvPr id="603" name="Google Shape;603;p7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In cases where no Formal complaint of Sexual Harassment is either filed by the Complainant OR the Title IX Coordinator </a:t>
            </a:r>
            <a:r>
              <a:rPr lang="en-US" b="1"/>
              <a:t>no disciplinary action may be taken</a:t>
            </a:r>
            <a:r>
              <a:rPr lang="en-US"/>
              <a:t> against the Respondent based upon conduct that would constitute sexual harassment under this policy. </a:t>
            </a:r>
            <a:endParaRPr/>
          </a:p>
          <a:p>
            <a:pPr marL="228600" lvl="0" indent="-228600" algn="l" rtl="0">
              <a:lnSpc>
                <a:spcPct val="90000"/>
              </a:lnSpc>
              <a:spcBef>
                <a:spcPts val="1000"/>
              </a:spcBef>
              <a:spcAft>
                <a:spcPts val="0"/>
              </a:spcAft>
              <a:buClr>
                <a:schemeClr val="dk1"/>
              </a:buClr>
              <a:buSzPts val="2800"/>
              <a:buChar char="•"/>
            </a:pPr>
            <a:r>
              <a:rPr lang="en-US"/>
              <a:t>Nevertheless, the Title IX Coordinator may contact the Respondent to discuss, and or impose non-disciplinary “Supportive Measures.”</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a:solidFill>
                  <a:srgbClr val="00B0F0"/>
                </a:solidFill>
              </a:rPr>
              <a:t>Vermont’s HHB Process</a:t>
            </a:r>
            <a:endParaRPr>
              <a:solidFill>
                <a:srgbClr val="00B0F0"/>
              </a:solidFill>
            </a:endParaRPr>
          </a:p>
        </p:txBody>
      </p:sp>
      <p:sp>
        <p:nvSpPr>
          <p:cNvPr id="127" name="Google Shape;12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And so, prior to the 2020-2021 school year, a Vermont school response in cases of sexual assault or sexual harassment generally, was governed by the HHB Procedures, which included the definition of notice, intake, documentation, investigation, and appeals.</a:t>
            </a:r>
            <a:endParaRPr/>
          </a:p>
          <a:p>
            <a:pPr marL="228600" lvl="0" indent="-50800" algn="l" rtl="0">
              <a:lnSpc>
                <a:spcPct val="90000"/>
              </a:lnSpc>
              <a:spcBef>
                <a:spcPts val="1000"/>
              </a:spcBef>
              <a:spcAft>
                <a:spcPts val="0"/>
              </a:spcAft>
              <a:buClr>
                <a:schemeClr val="dk1"/>
              </a:buClr>
              <a:buSzPts val="2800"/>
              <a:buNone/>
            </a:pPr>
            <a:endParaRPr/>
          </a:p>
          <a:p>
            <a:pPr marL="228600" lvl="0" indent="0" algn="l" rtl="0">
              <a:lnSpc>
                <a:spcPct val="90000"/>
              </a:lnSpc>
              <a:spcBef>
                <a:spcPts val="1000"/>
              </a:spcBef>
              <a:spcAft>
                <a:spcPts val="0"/>
              </a:spcAft>
              <a:buNone/>
            </a:pPr>
            <a:r>
              <a:rPr lang="en-US"/>
              <a:t>As of August 14, 2020, this has now changed.</a:t>
            </a:r>
            <a:endParaRPr/>
          </a:p>
          <a:p>
            <a:pPr marL="228600" lvl="0" indent="-165100" algn="l" rtl="0">
              <a:lnSpc>
                <a:spcPct val="90000"/>
              </a:lnSpc>
              <a:spcBef>
                <a:spcPts val="1000"/>
              </a:spcBef>
              <a:spcAft>
                <a:spcPts val="0"/>
              </a:spcAft>
              <a:buSzPts val="1800"/>
              <a:buChar char="•"/>
            </a:pPr>
            <a:r>
              <a:rPr lang="en-US"/>
              <a:t>Same is true for employee/employee sexual harassment under Title VII and Vermont’s Fair Employment Practices Act</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Google Shape;608;p80"/>
          <p:cNvSpPr txBox="1">
            <a:spLocks noGrp="1"/>
          </p:cNvSpPr>
          <p:nvPr>
            <p:ph type="title"/>
          </p:nvPr>
        </p:nvSpPr>
        <p:spPr>
          <a:xfrm>
            <a:off x="115910" y="141669"/>
            <a:ext cx="11655380" cy="46363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600"/>
              <a:buFont typeface="Calibri"/>
              <a:buNone/>
            </a:pPr>
            <a:r>
              <a:rPr lang="en-US" sz="3600" b="1">
                <a:solidFill>
                  <a:srgbClr val="00B050"/>
                </a:solidFill>
              </a:rPr>
              <a:t>Formal Complaint of Sexual Harassment-Filing </a:t>
            </a:r>
            <a:r>
              <a:rPr lang="en-US" sz="3600"/>
              <a:t>Process </a:t>
            </a:r>
            <a:endParaRPr sz="3600"/>
          </a:p>
        </p:txBody>
      </p:sp>
      <p:sp>
        <p:nvSpPr>
          <p:cNvPr id="609" name="Google Shape;609;p80"/>
          <p:cNvSpPr txBox="1">
            <a:spLocks noGrp="1"/>
          </p:cNvSpPr>
          <p:nvPr>
            <p:ph type="body" idx="1"/>
          </p:nvPr>
        </p:nvSpPr>
        <p:spPr>
          <a:xfrm>
            <a:off x="232893" y="746975"/>
            <a:ext cx="10515600" cy="542998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None/>
            </a:pPr>
            <a:r>
              <a:rPr lang="en-US" sz="2590"/>
              <a:t>The Title IX Grievance Process is initiated by way of a Formal Complaint filed by the Complainant, the Complainant’s parent/guardian, or the Title IX Coordinator. Policy, IV.B.</a:t>
            </a:r>
            <a:endParaRPr/>
          </a:p>
          <a:p>
            <a:pPr marL="228600" lvl="0" indent="0" algn="l" rtl="0">
              <a:lnSpc>
                <a:spcPct val="80000"/>
              </a:lnSpc>
              <a:spcBef>
                <a:spcPts val="1000"/>
              </a:spcBef>
              <a:spcAft>
                <a:spcPts val="0"/>
              </a:spcAft>
              <a:buNone/>
            </a:pPr>
            <a:r>
              <a:rPr lang="en-US" sz="2590">
                <a:solidFill>
                  <a:srgbClr val="FF0000"/>
                </a:solidFill>
              </a:rPr>
              <a:t>Formal Complaints of Sexual Harassment may be filed with the Title IX Coordinator in person, by mail, or by email and </a:t>
            </a:r>
            <a:r>
              <a:rPr lang="en-US" sz="2590" u="sng">
                <a:solidFill>
                  <a:srgbClr val="FF0000"/>
                </a:solidFill>
              </a:rPr>
              <a:t>must be in writing</a:t>
            </a:r>
            <a:r>
              <a:rPr lang="en-US" sz="2590">
                <a:solidFill>
                  <a:srgbClr val="FF0000"/>
                </a:solidFill>
              </a:rPr>
              <a:t>. </a:t>
            </a:r>
            <a:r>
              <a:rPr lang="en-US" sz="2590"/>
              <a:t>While forms may be obtained from the Title IX Coordinator or on school website, at a minimum, a Formal Complaint of Sexual Harassment must:</a:t>
            </a:r>
            <a:endParaRPr/>
          </a:p>
          <a:p>
            <a:pPr marL="914400" lvl="1" indent="-457200" algn="l" rtl="0">
              <a:lnSpc>
                <a:spcPct val="80000"/>
              </a:lnSpc>
              <a:spcBef>
                <a:spcPts val="500"/>
              </a:spcBef>
              <a:spcAft>
                <a:spcPts val="0"/>
              </a:spcAft>
              <a:buClr>
                <a:schemeClr val="dk1"/>
              </a:buClr>
              <a:buSzPts val="2220"/>
              <a:buAutoNum type="alphaLcPeriod"/>
            </a:pPr>
            <a:r>
              <a:rPr lang="en-US" sz="2220"/>
              <a:t>Contain the name and address of the Complainant and the student’s parent or guardian if the complainant is a minor student;</a:t>
            </a:r>
            <a:endParaRPr/>
          </a:p>
          <a:p>
            <a:pPr marL="914400" lvl="1" indent="-457200" algn="l" rtl="0">
              <a:lnSpc>
                <a:spcPct val="80000"/>
              </a:lnSpc>
              <a:spcBef>
                <a:spcPts val="500"/>
              </a:spcBef>
              <a:spcAft>
                <a:spcPts val="0"/>
              </a:spcAft>
              <a:buClr>
                <a:schemeClr val="dk1"/>
              </a:buClr>
              <a:buSzPts val="2220"/>
              <a:buAutoNum type="alphaLcPeriod"/>
            </a:pPr>
            <a:r>
              <a:rPr lang="en-US" sz="2220"/>
              <a:t>Describe the alleged sexual harassment;</a:t>
            </a:r>
            <a:endParaRPr/>
          </a:p>
          <a:p>
            <a:pPr marL="914400" lvl="1" indent="-457200" algn="l" rtl="0">
              <a:lnSpc>
                <a:spcPct val="80000"/>
              </a:lnSpc>
              <a:spcBef>
                <a:spcPts val="500"/>
              </a:spcBef>
              <a:spcAft>
                <a:spcPts val="0"/>
              </a:spcAft>
              <a:buClr>
                <a:schemeClr val="dk1"/>
              </a:buClr>
              <a:buSzPts val="2220"/>
              <a:buAutoNum type="alphaLcPeriod"/>
            </a:pPr>
            <a:r>
              <a:rPr lang="en-US" sz="2220"/>
              <a:t>Request an investigation of the matter;</a:t>
            </a:r>
            <a:endParaRPr/>
          </a:p>
          <a:p>
            <a:pPr marL="914400" lvl="1" indent="-457200" algn="l" rtl="0">
              <a:lnSpc>
                <a:spcPct val="80000"/>
              </a:lnSpc>
              <a:spcBef>
                <a:spcPts val="500"/>
              </a:spcBef>
              <a:spcAft>
                <a:spcPts val="0"/>
              </a:spcAft>
              <a:buClr>
                <a:schemeClr val="dk1"/>
              </a:buClr>
              <a:buSzPts val="2220"/>
              <a:buAutoNum type="alphaLcPeriod"/>
            </a:pPr>
            <a:r>
              <a:rPr lang="en-US" sz="2220"/>
              <a:t>When filed by the Complainant be signed by the Complainant or otherwise indicate that the complainant is the person filing the complaint, or if not filed by the Complainant be signed by the Title IX Coordinator. </a:t>
            </a:r>
            <a:endParaRPr/>
          </a:p>
          <a:p>
            <a:pPr marL="457200" lvl="1" indent="0" algn="l" rtl="0">
              <a:lnSpc>
                <a:spcPct val="80000"/>
              </a:lnSpc>
              <a:spcBef>
                <a:spcPts val="500"/>
              </a:spcBef>
              <a:spcAft>
                <a:spcPts val="0"/>
              </a:spcAft>
              <a:buClr>
                <a:schemeClr val="dk1"/>
              </a:buClr>
              <a:buSzPts val="2220"/>
              <a:buNone/>
            </a:pPr>
            <a:r>
              <a:rPr lang="en-US" sz="2220" i="1" u="sng"/>
              <a:t>Source</a:t>
            </a:r>
            <a:r>
              <a:rPr lang="en-US" sz="2220" i="1"/>
              <a:t>: TITLE IX POLICY, SECTION IV.B.5. “Manner of Filing and Content of Formal Complaints of Sexual Harassment” </a:t>
            </a:r>
            <a:endParaRPr/>
          </a:p>
          <a:p>
            <a:pPr marL="914400" lvl="1" indent="-316230" algn="l" rtl="0">
              <a:lnSpc>
                <a:spcPct val="80000"/>
              </a:lnSpc>
              <a:spcBef>
                <a:spcPts val="500"/>
              </a:spcBef>
              <a:spcAft>
                <a:spcPts val="0"/>
              </a:spcAft>
              <a:buClr>
                <a:schemeClr val="dk1"/>
              </a:buClr>
              <a:buSzPts val="2220"/>
              <a:buNone/>
            </a:pPr>
            <a:endParaRPr sz="2220"/>
          </a:p>
          <a:p>
            <a:pPr marL="228600" lvl="0" indent="-64135" algn="l" rtl="0">
              <a:lnSpc>
                <a:spcPct val="8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8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Complainant Contact - by TITLE IX Coordinator</a:t>
            </a:r>
            <a:r>
              <a:rPr lang="en-US"/>
              <a:t> </a:t>
            </a:r>
            <a:endParaRPr/>
          </a:p>
        </p:txBody>
      </p:sp>
      <p:sp>
        <p:nvSpPr>
          <p:cNvPr id="615" name="Google Shape;615;p81"/>
          <p:cNvSpPr txBox="1">
            <a:spLocks noGrp="1"/>
          </p:cNvSpPr>
          <p:nvPr>
            <p:ph type="body" idx="1"/>
          </p:nvPr>
        </p:nvSpPr>
        <p:spPr>
          <a:xfrm>
            <a:off x="838200" y="1442434"/>
            <a:ext cx="10515600" cy="510003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As soon as reasonably possible </a:t>
            </a:r>
            <a:r>
              <a:rPr lang="en-US"/>
              <a:t>after receiving a Report of Sexual Harassment from another District employee or after receiving a report directly through any means, the Title IX Coordinator SHALL </a:t>
            </a:r>
            <a:r>
              <a:rPr lang="en-US" u="sng"/>
              <a:t>contact the Complainant </a:t>
            </a:r>
            <a:r>
              <a:rPr lang="en-US"/>
              <a:t>(and parent/guardian where the Complainant is a student under the age of 18) to:</a:t>
            </a:r>
            <a:endParaRPr/>
          </a:p>
          <a:p>
            <a:pPr marL="971550" lvl="1" indent="-514350" algn="l" rtl="0">
              <a:lnSpc>
                <a:spcPct val="90000"/>
              </a:lnSpc>
              <a:spcBef>
                <a:spcPts val="500"/>
              </a:spcBef>
              <a:spcAft>
                <a:spcPts val="0"/>
              </a:spcAft>
              <a:buClr>
                <a:schemeClr val="dk1"/>
              </a:buClr>
              <a:buSzPts val="2400"/>
              <a:buAutoNum type="romanLcPeriod"/>
            </a:pPr>
            <a:r>
              <a:rPr lang="en-US" b="1"/>
              <a:t>Discuss the availability of and offer supportive measures;</a:t>
            </a:r>
            <a:endParaRPr/>
          </a:p>
          <a:p>
            <a:pPr marL="971550" lvl="1" indent="-514350" algn="l" rtl="0">
              <a:lnSpc>
                <a:spcPct val="90000"/>
              </a:lnSpc>
              <a:spcBef>
                <a:spcPts val="500"/>
              </a:spcBef>
              <a:spcAft>
                <a:spcPts val="0"/>
              </a:spcAft>
              <a:buClr>
                <a:schemeClr val="dk1"/>
              </a:buClr>
              <a:buSzPts val="2400"/>
              <a:buAutoNum type="romanLcPeriod"/>
            </a:pPr>
            <a:r>
              <a:rPr lang="en-US"/>
              <a:t>Consider the complainant’s wishes with respect to supportive measures;</a:t>
            </a:r>
            <a:endParaRPr/>
          </a:p>
          <a:p>
            <a:pPr marL="971550" lvl="1" indent="-514350" algn="l" rtl="0">
              <a:lnSpc>
                <a:spcPct val="90000"/>
              </a:lnSpc>
              <a:spcBef>
                <a:spcPts val="500"/>
              </a:spcBef>
              <a:spcAft>
                <a:spcPts val="0"/>
              </a:spcAft>
              <a:buClr>
                <a:schemeClr val="dk1"/>
              </a:buClr>
              <a:buSzPts val="2400"/>
              <a:buAutoNum type="romanLcPeriod"/>
            </a:pPr>
            <a:r>
              <a:rPr lang="en-US"/>
              <a:t>Inform the complainant of the availability of supportive measures with or without the filing of a Formal Complaint; and</a:t>
            </a:r>
            <a:endParaRPr/>
          </a:p>
          <a:p>
            <a:pPr marL="971550" lvl="1" indent="-514350" algn="l" rtl="0">
              <a:lnSpc>
                <a:spcPct val="90000"/>
              </a:lnSpc>
              <a:spcBef>
                <a:spcPts val="500"/>
              </a:spcBef>
              <a:spcAft>
                <a:spcPts val="0"/>
              </a:spcAft>
              <a:buClr>
                <a:schemeClr val="dk1"/>
              </a:buClr>
              <a:buSzPts val="2400"/>
              <a:buAutoNum type="romanLcPeriod"/>
            </a:pPr>
            <a:r>
              <a:rPr lang="en-US"/>
              <a:t>Explain to the Complainant the process for filing a Formal Complaint of Sexual Harassment.</a:t>
            </a:r>
            <a:endParaRPr/>
          </a:p>
          <a:p>
            <a:pPr marL="457200" lvl="1" indent="0" algn="l" rtl="0">
              <a:lnSpc>
                <a:spcPct val="90000"/>
              </a:lnSpc>
              <a:spcBef>
                <a:spcPts val="500"/>
              </a:spcBef>
              <a:spcAft>
                <a:spcPts val="0"/>
              </a:spcAft>
              <a:buClr>
                <a:schemeClr val="dk1"/>
              </a:buClr>
              <a:buSzPts val="2400"/>
              <a:buNone/>
            </a:pPr>
            <a:r>
              <a:rPr lang="en-US"/>
              <a:t>Source: Title IX Policy, III.C.</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619"/>
        <p:cNvGrpSpPr/>
        <p:nvPr/>
      </p:nvGrpSpPr>
      <p:grpSpPr>
        <a:xfrm>
          <a:off x="0" y="0"/>
          <a:ext cx="0" cy="0"/>
          <a:chOff x="0" y="0"/>
          <a:chExt cx="0" cy="0"/>
        </a:xfrm>
      </p:grpSpPr>
      <p:sp>
        <p:nvSpPr>
          <p:cNvPr id="620" name="Google Shape;620;p8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Complainant Contact by TITLE IX Coordinator</a:t>
            </a:r>
            <a:r>
              <a:rPr lang="en-US"/>
              <a:t> </a:t>
            </a:r>
            <a:endParaRPr/>
          </a:p>
        </p:txBody>
      </p:sp>
      <p:sp>
        <p:nvSpPr>
          <p:cNvPr id="621" name="Google Shape;621;p82"/>
          <p:cNvSpPr txBox="1">
            <a:spLocks noGrp="1"/>
          </p:cNvSpPr>
          <p:nvPr>
            <p:ph type="body" idx="1"/>
          </p:nvPr>
        </p:nvSpPr>
        <p:spPr>
          <a:xfrm>
            <a:off x="838200" y="1442434"/>
            <a:ext cx="10515600" cy="510003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As soon as reasonably possible </a:t>
            </a:r>
            <a:r>
              <a:rPr lang="en-US"/>
              <a:t>after receiving a Report of Sexual Harassment from another District employee or after receiving a report directly through any means, the Title IX Coordinator SHALL </a:t>
            </a:r>
            <a:r>
              <a:rPr lang="en-US" u="sng"/>
              <a:t>contact the Complainant </a:t>
            </a:r>
            <a:r>
              <a:rPr lang="en-US"/>
              <a:t>(and parent/guardian where the Complainant is a student under the age of 18) to:</a:t>
            </a:r>
            <a:endParaRPr/>
          </a:p>
          <a:p>
            <a:pPr marL="971550" lvl="1" indent="-514350" algn="l" rtl="0">
              <a:lnSpc>
                <a:spcPct val="90000"/>
              </a:lnSpc>
              <a:spcBef>
                <a:spcPts val="500"/>
              </a:spcBef>
              <a:spcAft>
                <a:spcPts val="0"/>
              </a:spcAft>
              <a:buClr>
                <a:schemeClr val="dk1"/>
              </a:buClr>
              <a:buSzPts val="2400"/>
              <a:buAutoNum type="romanLcPeriod"/>
            </a:pPr>
            <a:r>
              <a:rPr lang="en-US" b="1"/>
              <a:t>Discuss the availability of and offer supportive measures</a:t>
            </a:r>
            <a:r>
              <a:rPr lang="en-US" b="1">
                <a:solidFill>
                  <a:srgbClr val="FF0000"/>
                </a:solidFill>
              </a:rPr>
              <a:t>**;</a:t>
            </a:r>
            <a:endParaRPr>
              <a:solidFill>
                <a:srgbClr val="FF0000"/>
              </a:solidFill>
            </a:endParaRPr>
          </a:p>
          <a:p>
            <a:pPr marL="971550" lvl="1" indent="-514350" algn="l" rtl="0">
              <a:lnSpc>
                <a:spcPct val="90000"/>
              </a:lnSpc>
              <a:spcBef>
                <a:spcPts val="500"/>
              </a:spcBef>
              <a:spcAft>
                <a:spcPts val="0"/>
              </a:spcAft>
              <a:buClr>
                <a:schemeClr val="dk1"/>
              </a:buClr>
              <a:buSzPts val="2400"/>
              <a:buAutoNum type="romanLcPeriod"/>
            </a:pPr>
            <a:r>
              <a:rPr lang="en-US"/>
              <a:t>Consider the complainant’s wishes with respect to supportive measures;</a:t>
            </a:r>
            <a:endParaRPr/>
          </a:p>
          <a:p>
            <a:pPr marL="457200" lvl="1" indent="0" algn="l" rtl="0">
              <a:lnSpc>
                <a:spcPct val="90000"/>
              </a:lnSpc>
              <a:spcBef>
                <a:spcPts val="500"/>
              </a:spcBef>
              <a:spcAft>
                <a:spcPts val="0"/>
              </a:spcAft>
              <a:buClr>
                <a:schemeClr val="dk1"/>
              </a:buClr>
              <a:buSzPts val="2400"/>
              <a:buNone/>
            </a:pPr>
            <a:r>
              <a:rPr lang="en-US"/>
              <a:t>Source: Title IX Policy, III.C.</a:t>
            </a:r>
            <a:endParaRPr/>
          </a:p>
          <a:p>
            <a:pPr marL="457200" lvl="1" indent="0" algn="l" rtl="0">
              <a:lnSpc>
                <a:spcPct val="90000"/>
              </a:lnSpc>
              <a:spcBef>
                <a:spcPts val="500"/>
              </a:spcBef>
              <a:spcAft>
                <a:spcPts val="0"/>
              </a:spcAft>
              <a:buClr>
                <a:schemeClr val="dk1"/>
              </a:buClr>
              <a:buSzPts val="2400"/>
              <a:buNone/>
            </a:pPr>
            <a:r>
              <a:rPr lang="en-US"/>
              <a:t>	</a:t>
            </a:r>
            <a:endParaRPr/>
          </a:p>
          <a:p>
            <a:pPr marL="457200" lvl="1" indent="0" algn="l" rtl="0">
              <a:lnSpc>
                <a:spcPct val="90000"/>
              </a:lnSpc>
              <a:spcBef>
                <a:spcPts val="500"/>
              </a:spcBef>
              <a:spcAft>
                <a:spcPts val="0"/>
              </a:spcAft>
              <a:buClr>
                <a:schemeClr val="dk1"/>
              </a:buClr>
              <a:buSzPts val="2400"/>
              <a:buNone/>
            </a:pPr>
            <a:r>
              <a:rPr lang="en-US" b="1">
                <a:solidFill>
                  <a:srgbClr val="FF0000"/>
                </a:solidFill>
              </a:rPr>
              <a:t>***NOTE: </a:t>
            </a:r>
            <a:r>
              <a:rPr lang="en-US" b="1"/>
              <a:t>“</a:t>
            </a:r>
            <a:r>
              <a:rPr lang="en-US"/>
              <a:t>Where a District does not provide a Complainant with supportive measures, then the District </a:t>
            </a:r>
            <a:r>
              <a:rPr lang="en-US" b="1">
                <a:solidFill>
                  <a:srgbClr val="FF0000"/>
                </a:solidFill>
              </a:rPr>
              <a:t>must document </a:t>
            </a:r>
            <a:r>
              <a:rPr lang="en-US"/>
              <a:t>the reasons why </a:t>
            </a:r>
            <a:r>
              <a:rPr lang="en-US" b="1"/>
              <a:t>such a response was not clearly unreasonable in light of the known circumstances</a:t>
            </a:r>
            <a:r>
              <a:rPr lang="en-US"/>
              <a:t>. “ </a:t>
            </a:r>
            <a:endParaRPr b="1" u="sng"/>
          </a:p>
          <a:p>
            <a:pPr marL="457200" lvl="1" indent="0" algn="l" rtl="0">
              <a:lnSpc>
                <a:spcPct val="90000"/>
              </a:lnSpc>
              <a:spcBef>
                <a:spcPts val="500"/>
              </a:spcBef>
              <a:spcAft>
                <a:spcPts val="0"/>
              </a:spcAft>
              <a:buClr>
                <a:schemeClr val="dk1"/>
              </a:buClr>
              <a:buSzPts val="2400"/>
              <a:buNone/>
            </a:pPr>
            <a:r>
              <a:rPr lang="en-US" b="1" u="sng"/>
              <a:t>Section III.G.4.</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26" name="Google Shape;626;p83"/>
          <p:cNvSpPr txBox="1">
            <a:spLocks noGrp="1"/>
          </p:cNvSpPr>
          <p:nvPr>
            <p:ph type="title"/>
          </p:nvPr>
        </p:nvSpPr>
        <p:spPr>
          <a:xfrm>
            <a:off x="838200" y="365125"/>
            <a:ext cx="10515600" cy="66518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Complainant Rights &amp; Coordinator Obligations</a:t>
            </a:r>
            <a:endParaRPr sz="3959" b="1">
              <a:solidFill>
                <a:srgbClr val="00B050"/>
              </a:solidFill>
            </a:endParaRPr>
          </a:p>
        </p:txBody>
      </p:sp>
      <p:sp>
        <p:nvSpPr>
          <p:cNvPr id="627" name="Google Shape;627;p83"/>
          <p:cNvSpPr txBox="1">
            <a:spLocks noGrp="1"/>
          </p:cNvSpPr>
          <p:nvPr>
            <p:ph type="body" idx="1"/>
          </p:nvPr>
        </p:nvSpPr>
        <p:spPr>
          <a:xfrm>
            <a:off x="310166" y="924103"/>
            <a:ext cx="11435366" cy="550245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In cases of </a:t>
            </a:r>
            <a:r>
              <a:rPr lang="en-US">
                <a:solidFill>
                  <a:srgbClr val="00B050"/>
                </a:solidFill>
              </a:rPr>
              <a:t>Actual Knowledge (and OR) Reports of Sexual Harassment</a:t>
            </a:r>
            <a:r>
              <a:rPr lang="en-US"/>
              <a:t>, the Complainant retains </a:t>
            </a:r>
            <a:r>
              <a:rPr lang="en-US" u="sng"/>
              <a:t>the option to either file a Complaint of Sexual Harassment or choose NOT to file, and instead simply receive the supportive measures</a:t>
            </a:r>
            <a:r>
              <a:rPr lang="en-US"/>
              <a:t>, except as set forth below:</a:t>
            </a:r>
            <a:endParaRPr/>
          </a:p>
          <a:p>
            <a:pPr marL="457200" lvl="1" indent="0" algn="l" rtl="0">
              <a:lnSpc>
                <a:spcPct val="90000"/>
              </a:lnSpc>
              <a:spcBef>
                <a:spcPts val="500"/>
              </a:spcBef>
              <a:spcAft>
                <a:spcPts val="0"/>
              </a:spcAft>
              <a:buClr>
                <a:schemeClr val="dk1"/>
              </a:buClr>
              <a:buSzPts val="2400"/>
              <a:buNone/>
            </a:pPr>
            <a:r>
              <a:rPr lang="en-US"/>
              <a:t>In cases where the Complainant does not file a Formal Complaint of Sexual Harassment, </a:t>
            </a:r>
            <a:r>
              <a:rPr lang="en-US" u="sng"/>
              <a:t>the Title IX Coordinator may nevertheless choose to sign and thus initiate a Formal Complaint of Harassment, but only if</a:t>
            </a:r>
            <a:r>
              <a:rPr lang="en-US"/>
              <a:t>:</a:t>
            </a:r>
            <a:endParaRPr/>
          </a:p>
          <a:p>
            <a:pPr marL="1428750" lvl="2" indent="-514350" algn="l" rtl="0">
              <a:lnSpc>
                <a:spcPct val="90000"/>
              </a:lnSpc>
              <a:spcBef>
                <a:spcPts val="500"/>
              </a:spcBef>
              <a:spcAft>
                <a:spcPts val="0"/>
              </a:spcAft>
              <a:buClr>
                <a:schemeClr val="dk1"/>
              </a:buClr>
              <a:buSzPts val="2000"/>
              <a:buAutoNum type="romanLcPeriod"/>
            </a:pPr>
            <a:r>
              <a:rPr lang="en-US"/>
              <a:t>Initiating the grievance process against the Respondent is not clearly unreasonable in light of the known circumstances;</a:t>
            </a:r>
            <a:endParaRPr/>
          </a:p>
          <a:p>
            <a:pPr marL="1428750" lvl="2" indent="-514350" algn="l" rtl="0">
              <a:lnSpc>
                <a:spcPct val="90000"/>
              </a:lnSpc>
              <a:spcBef>
                <a:spcPts val="500"/>
              </a:spcBef>
              <a:spcAft>
                <a:spcPts val="0"/>
              </a:spcAft>
              <a:buClr>
                <a:schemeClr val="dk1"/>
              </a:buClr>
              <a:buSzPts val="2000"/>
              <a:buAutoNum type="romanLcPeriod"/>
            </a:pPr>
            <a:r>
              <a:rPr lang="en-US"/>
              <a:t>In other cases where, in the exercise of good judgment and in consultation with the District’s attorney as appropriate, </a:t>
            </a:r>
            <a:r>
              <a:rPr lang="en-US" u="sng"/>
              <a:t>the Title IX Coordinator determines that a grievance process is necessary to comply with the obligation not to be deliberately indifferent to Actual Knowledge of sexual harassment</a:t>
            </a:r>
            <a:r>
              <a:rPr lang="en-US"/>
              <a:t>.</a:t>
            </a:r>
            <a:endParaRPr/>
          </a:p>
          <a:p>
            <a:pPr marL="914400" lvl="2" indent="0" algn="l" rtl="0">
              <a:lnSpc>
                <a:spcPct val="90000"/>
              </a:lnSpc>
              <a:spcBef>
                <a:spcPts val="500"/>
              </a:spcBef>
              <a:spcAft>
                <a:spcPts val="0"/>
              </a:spcAft>
              <a:buClr>
                <a:schemeClr val="dk1"/>
              </a:buClr>
              <a:buSzPts val="2000"/>
              <a:buNone/>
            </a:pPr>
            <a:r>
              <a:rPr lang="en-US" i="1" u="sng"/>
              <a:t>Source</a:t>
            </a:r>
            <a:r>
              <a:rPr lang="en-US" i="1"/>
              <a:t>: Title IX Policy, Section IV.B.1.</a:t>
            </a:r>
            <a:endParaRPr i="1" u="sng"/>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Google Shape;632;p84"/>
          <p:cNvSpPr txBox="1">
            <a:spLocks noGrp="1"/>
          </p:cNvSpPr>
          <p:nvPr>
            <p:ph type="title"/>
          </p:nvPr>
        </p:nvSpPr>
        <p:spPr>
          <a:xfrm>
            <a:off x="206062" y="365126"/>
            <a:ext cx="11147738" cy="80685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Title IX Coordinator Obligation to File?</a:t>
            </a:r>
            <a:endParaRPr/>
          </a:p>
        </p:txBody>
      </p:sp>
      <p:sp>
        <p:nvSpPr>
          <p:cNvPr id="633" name="Google Shape;633;p84"/>
          <p:cNvSpPr txBox="1">
            <a:spLocks noGrp="1"/>
          </p:cNvSpPr>
          <p:nvPr>
            <p:ph type="body" idx="1"/>
          </p:nvPr>
        </p:nvSpPr>
        <p:spPr>
          <a:xfrm>
            <a:off x="206062" y="1171978"/>
            <a:ext cx="11147738" cy="5004985"/>
          </a:xfrm>
          <a:prstGeom prst="rect">
            <a:avLst/>
          </a:prstGeom>
          <a:noFill/>
          <a:ln>
            <a:noFill/>
          </a:ln>
        </p:spPr>
        <p:txBody>
          <a:bodyPr spcFirstLastPara="1" wrap="square" lIns="91425" tIns="45700" rIns="91425" bIns="45700" anchor="t" anchorCtr="0">
            <a:normAutofit/>
          </a:bodyPr>
          <a:lstStyle/>
          <a:p>
            <a:pPr marL="457200" lvl="1" indent="0" algn="l" rtl="0">
              <a:lnSpc>
                <a:spcPct val="80000"/>
              </a:lnSpc>
              <a:spcBef>
                <a:spcPts val="0"/>
              </a:spcBef>
              <a:spcAft>
                <a:spcPts val="0"/>
              </a:spcAft>
              <a:buClr>
                <a:schemeClr val="dk1"/>
              </a:buClr>
              <a:buSzPts val="2400"/>
              <a:buNone/>
            </a:pPr>
            <a:r>
              <a:rPr lang="en-US"/>
              <a:t>In cases where the Complainant does NOT file a Formal Complaint of Sexual Harassment, </a:t>
            </a:r>
            <a:r>
              <a:rPr lang="en-US" u="sng"/>
              <a:t>the Title IX Coordinator may nevertheless choose to sign and thus initiate a Formal Complaint of Harassment, but only if</a:t>
            </a:r>
            <a:r>
              <a:rPr lang="en-US"/>
              <a:t>:</a:t>
            </a:r>
            <a:endParaRPr/>
          </a:p>
          <a:p>
            <a:pPr marL="1428750" lvl="2" indent="-514350" algn="l" rtl="0">
              <a:lnSpc>
                <a:spcPct val="80000"/>
              </a:lnSpc>
              <a:spcBef>
                <a:spcPts val="500"/>
              </a:spcBef>
              <a:spcAft>
                <a:spcPts val="0"/>
              </a:spcAft>
              <a:buClr>
                <a:schemeClr val="dk1"/>
              </a:buClr>
              <a:buSzPts val="2000"/>
              <a:buAutoNum type="romanLcPeriod"/>
            </a:pPr>
            <a:r>
              <a:rPr lang="en-US"/>
              <a:t>Initiating the grievance process against the Respondent is not clearly unreasonable in light of the known circumstances;</a:t>
            </a:r>
            <a:endParaRPr/>
          </a:p>
          <a:p>
            <a:pPr marL="1428750" lvl="2" indent="-514350" algn="l" rtl="0">
              <a:lnSpc>
                <a:spcPct val="80000"/>
              </a:lnSpc>
              <a:spcBef>
                <a:spcPts val="500"/>
              </a:spcBef>
              <a:spcAft>
                <a:spcPts val="0"/>
              </a:spcAft>
              <a:buClr>
                <a:schemeClr val="dk1"/>
              </a:buClr>
              <a:buSzPts val="2000"/>
              <a:buAutoNum type="romanLcPeriod"/>
            </a:pPr>
            <a:r>
              <a:rPr lang="en-US"/>
              <a:t>In other cases where, in the exercise of good judgment and in consultation with the District’s attorney as appropriate, </a:t>
            </a:r>
            <a:r>
              <a:rPr lang="en-US" u="sng"/>
              <a:t>the Title IX Coordinator determines that a grievance process is necessary to comply with the obligation not to be deliberately indifferent to Actual Knowledge of sexual harassment</a:t>
            </a:r>
            <a:r>
              <a:rPr lang="en-US"/>
              <a:t>.</a:t>
            </a:r>
            <a:endParaRPr/>
          </a:p>
          <a:p>
            <a:pPr marL="0" lvl="0" indent="0" algn="l" rtl="0">
              <a:lnSpc>
                <a:spcPct val="80000"/>
              </a:lnSpc>
              <a:spcBef>
                <a:spcPts val="1000"/>
              </a:spcBef>
              <a:spcAft>
                <a:spcPts val="0"/>
              </a:spcAft>
              <a:buClr>
                <a:schemeClr val="dk1"/>
              </a:buClr>
              <a:buSzPts val="2800"/>
              <a:buNone/>
            </a:pPr>
            <a:r>
              <a:rPr lang="en-US" i="1" u="sng"/>
              <a:t>Source</a:t>
            </a:r>
            <a:r>
              <a:rPr lang="en-US" i="1"/>
              <a:t>: Title IX Policy, Section IV.B.1.</a:t>
            </a:r>
            <a:endParaRPr i="1" u="sng"/>
          </a:p>
          <a:p>
            <a:pPr marL="0" lvl="0" indent="0" algn="l" rtl="0">
              <a:lnSpc>
                <a:spcPct val="80000"/>
              </a:lnSpc>
              <a:spcBef>
                <a:spcPts val="1000"/>
              </a:spcBef>
              <a:spcAft>
                <a:spcPts val="0"/>
              </a:spcAft>
              <a:buClr>
                <a:srgbClr val="FF0000"/>
              </a:buClr>
              <a:buSzPts val="2800"/>
              <a:buNone/>
            </a:pPr>
            <a:r>
              <a:rPr lang="en-US" b="1" i="1" u="sng">
                <a:solidFill>
                  <a:srgbClr val="FF0000"/>
                </a:solidFill>
              </a:rPr>
              <a:t>QUESTION</a:t>
            </a:r>
            <a:r>
              <a:rPr lang="en-US" b="1" i="1">
                <a:solidFill>
                  <a:srgbClr val="FF0000"/>
                </a:solidFill>
              </a:rPr>
              <a:t>: How do you know when its “Necessary” to File a Complaint and thus trigger an investigation, so as NOT to be deliberately indifferent to Actual Knowledge of Sexual harassment, and that doing so is not clearly unreasonable in light of the known circumstances?????</a:t>
            </a:r>
            <a:endParaRPr/>
          </a:p>
          <a:p>
            <a:pPr marL="0" lvl="0" indent="0" algn="l" rtl="0">
              <a:lnSpc>
                <a:spcPct val="80000"/>
              </a:lnSpc>
              <a:spcBef>
                <a:spcPts val="1000"/>
              </a:spcBef>
              <a:spcAft>
                <a:spcPts val="0"/>
              </a:spcAft>
              <a:buClr>
                <a:srgbClr val="FF0000"/>
              </a:buClr>
              <a:buSzPts val="2800"/>
              <a:buNone/>
            </a:pPr>
            <a:r>
              <a:rPr lang="en-US" b="1" i="1" u="sng">
                <a:solidFill>
                  <a:srgbClr val="FF0000"/>
                </a:solidFill>
              </a:rPr>
              <a:t>Well the regulations give us some facts to consider….</a:t>
            </a:r>
            <a:endParaRPr b="1" i="1" u="sng">
              <a:solidFill>
                <a:srgbClr val="FF0000"/>
              </a:solidFill>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637"/>
        <p:cNvGrpSpPr/>
        <p:nvPr/>
      </p:nvGrpSpPr>
      <p:grpSpPr>
        <a:xfrm>
          <a:off x="0" y="0"/>
          <a:ext cx="0" cy="0"/>
          <a:chOff x="0" y="0"/>
          <a:chExt cx="0" cy="0"/>
        </a:xfrm>
      </p:grpSpPr>
      <p:sp>
        <p:nvSpPr>
          <p:cNvPr id="638" name="Google Shape;638;p8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u="sng">
                <a:solidFill>
                  <a:srgbClr val="00B050"/>
                </a:solidFill>
              </a:rPr>
              <a:t>Timeliness of Formal Complaints of Sexual Harassment</a:t>
            </a:r>
            <a:endParaRPr u="sng">
              <a:solidFill>
                <a:srgbClr val="00B050"/>
              </a:solidFill>
            </a:endParaRPr>
          </a:p>
        </p:txBody>
      </p:sp>
      <p:sp>
        <p:nvSpPr>
          <p:cNvPr id="639" name="Google Shape;639;p8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Although the District will initiate the Title IX Grievance Process regardless of when the Formal complaint of Sexual Harassment is submitted, delays in reporting MAY </a:t>
            </a:r>
            <a:r>
              <a:rPr lang="en-US" b="1"/>
              <a:t>significantly impair the ability of school officials to investigate and respond to allegations</a:t>
            </a:r>
            <a:r>
              <a:rPr lang="en-US"/>
              <a:t>. </a:t>
            </a:r>
            <a:endParaRPr/>
          </a:p>
          <a:p>
            <a:pPr marL="0" lvl="0" indent="0" algn="l" rtl="0">
              <a:lnSpc>
                <a:spcPct val="90000"/>
              </a:lnSpc>
              <a:spcBef>
                <a:spcPts val="1000"/>
              </a:spcBef>
              <a:spcAft>
                <a:spcPts val="0"/>
              </a:spcAft>
              <a:buClr>
                <a:schemeClr val="dk1"/>
              </a:buClr>
              <a:buSzPts val="2800"/>
              <a:buNone/>
            </a:pPr>
            <a:r>
              <a:rPr lang="en-US" i="1" u="sng"/>
              <a:t>Source</a:t>
            </a:r>
            <a:r>
              <a:rPr lang="en-US" i="1"/>
              <a:t>: Title IX Policy, Section IV.B.3.</a:t>
            </a:r>
            <a:endParaRPr i="1" u="sng"/>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a:t>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643"/>
        <p:cNvGrpSpPr/>
        <p:nvPr/>
      </p:nvGrpSpPr>
      <p:grpSpPr>
        <a:xfrm>
          <a:off x="0" y="0"/>
          <a:ext cx="0" cy="0"/>
          <a:chOff x="0" y="0"/>
          <a:chExt cx="0" cy="0"/>
        </a:xfrm>
      </p:grpSpPr>
      <p:sp>
        <p:nvSpPr>
          <p:cNvPr id="644" name="Google Shape;644;p8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u="sng">
                <a:solidFill>
                  <a:srgbClr val="00B050"/>
                </a:solidFill>
              </a:rPr>
              <a:t>Jurisdiction Over Parties</a:t>
            </a:r>
            <a:endParaRPr u="sng">
              <a:solidFill>
                <a:srgbClr val="00B050"/>
              </a:solidFill>
            </a:endParaRPr>
          </a:p>
        </p:txBody>
      </p:sp>
      <p:sp>
        <p:nvSpPr>
          <p:cNvPr id="645" name="Google Shape;645;p8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590"/>
              <a:buChar char="•"/>
            </a:pPr>
            <a:r>
              <a:rPr lang="en-US" sz="2590"/>
              <a:t>Although there is no time limit per se to filing a Formal Complaint of Sexual Harassment, Complaints may be dismissed if either the Complainant or Respondent is no longer enrolled OR employed by the District.</a:t>
            </a:r>
            <a:endParaRPr/>
          </a:p>
          <a:p>
            <a:pPr marL="0" lvl="0" indent="0" algn="l" rtl="0">
              <a:lnSpc>
                <a:spcPct val="90000"/>
              </a:lnSpc>
              <a:spcBef>
                <a:spcPts val="1000"/>
              </a:spcBef>
              <a:spcAft>
                <a:spcPts val="0"/>
              </a:spcAft>
              <a:buClr>
                <a:schemeClr val="dk1"/>
              </a:buClr>
              <a:buSzPts val="2590"/>
              <a:buNone/>
            </a:pPr>
            <a:r>
              <a:rPr lang="en-US" sz="2590" i="1" u="sng"/>
              <a:t>Source</a:t>
            </a:r>
            <a:r>
              <a:rPr lang="en-US" sz="2590" i="1"/>
              <a:t>: Title IX Policy, Section IV.B.4.</a:t>
            </a:r>
            <a:endParaRPr/>
          </a:p>
          <a:p>
            <a:pPr marL="0" lvl="0" indent="0" algn="l" rtl="0">
              <a:lnSpc>
                <a:spcPct val="90000"/>
              </a:lnSpc>
              <a:spcBef>
                <a:spcPts val="1000"/>
              </a:spcBef>
              <a:spcAft>
                <a:spcPts val="0"/>
              </a:spcAft>
              <a:buClr>
                <a:schemeClr val="dk1"/>
              </a:buClr>
              <a:buSzPts val="2590"/>
              <a:buNone/>
            </a:pPr>
            <a:r>
              <a:rPr lang="en-US" sz="2590"/>
              <a:t>I. D.	</a:t>
            </a:r>
            <a:r>
              <a:rPr lang="en-US" sz="2590" b="1" u="sng"/>
              <a:t>Covered Parties.</a:t>
            </a:r>
            <a:r>
              <a:rPr lang="en-US" sz="2590"/>
              <a:t> This Policy shall apply to all students, employees and any third party who contracts with the District to provide services to District students or employees, upon District property or during any school program or activity. A third party under supervision and control of the school system will be subject to termination of contracts/agreements, restricted from access to school property, and/or subject to other consequences, as appropriate.</a:t>
            </a:r>
            <a:endParaRPr/>
          </a:p>
          <a:p>
            <a:pPr marL="0" lvl="0" indent="0" algn="l" rtl="0">
              <a:lnSpc>
                <a:spcPct val="90000"/>
              </a:lnSpc>
              <a:spcBef>
                <a:spcPts val="1000"/>
              </a:spcBef>
              <a:spcAft>
                <a:spcPts val="0"/>
              </a:spcAft>
              <a:buClr>
                <a:schemeClr val="dk1"/>
              </a:buClr>
              <a:buSzPts val="2590"/>
              <a:buNone/>
            </a:pPr>
            <a:endParaRPr sz="2590" i="1" u="sng"/>
          </a:p>
          <a:p>
            <a:pPr marL="0" lvl="0" indent="0" algn="l" rtl="0">
              <a:lnSpc>
                <a:spcPct val="90000"/>
              </a:lnSpc>
              <a:spcBef>
                <a:spcPts val="1000"/>
              </a:spcBef>
              <a:spcAft>
                <a:spcPts val="0"/>
              </a:spcAft>
              <a:buClr>
                <a:schemeClr val="dk1"/>
              </a:buClr>
              <a:buSzPts val="2590"/>
              <a:buNone/>
            </a:pPr>
            <a:endParaRPr sz="2590"/>
          </a:p>
          <a:p>
            <a:pPr marL="228600" lvl="0" indent="-64135" algn="l" rtl="0">
              <a:lnSpc>
                <a:spcPct val="9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0" name="Google Shape;650;p8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What else can you consider to decide whether to File a Complaint?</a:t>
            </a:r>
            <a:endParaRPr/>
          </a:p>
        </p:txBody>
      </p:sp>
      <p:sp>
        <p:nvSpPr>
          <p:cNvPr id="651" name="Google Shape;651;p8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Discussion</a:t>
            </a:r>
            <a:endParaRPr/>
          </a:p>
          <a:p>
            <a:pPr marL="228600" lvl="0" indent="0" algn="l" rtl="0">
              <a:lnSpc>
                <a:spcPct val="90000"/>
              </a:lnSpc>
              <a:spcBef>
                <a:spcPts val="1000"/>
              </a:spcBef>
              <a:spcAft>
                <a:spcPts val="0"/>
              </a:spcAft>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p88" title="SmartArt"/>
          <p:cNvSpPr txBox="1">
            <a:spLocks noGrp="1"/>
          </p:cNvSpPr>
          <p:nvPr>
            <p:ph type="title"/>
          </p:nvPr>
        </p:nvSpPr>
        <p:spPr>
          <a:xfrm>
            <a:off x="296214" y="365125"/>
            <a:ext cx="11057586"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F0"/>
                </a:solidFill>
              </a:rPr>
              <a:t>Roles for Personnel IN VT’s HHB INTAKE Process</a:t>
            </a:r>
            <a:endParaRPr b="1">
              <a:solidFill>
                <a:srgbClr val="00B0F0"/>
              </a:solidFill>
            </a:endParaRPr>
          </a:p>
        </p:txBody>
      </p:sp>
      <p:grpSp>
        <p:nvGrpSpPr>
          <p:cNvPr id="657" name="Google Shape;657;p88"/>
          <p:cNvGrpSpPr/>
          <p:nvPr/>
        </p:nvGrpSpPr>
        <p:grpSpPr>
          <a:xfrm>
            <a:off x="1326647" y="1258433"/>
            <a:ext cx="9523918" cy="5172984"/>
            <a:chOff x="-14791" y="-414792"/>
            <a:chExt cx="9523918" cy="5172984"/>
          </a:xfrm>
        </p:grpSpPr>
        <p:sp>
          <p:nvSpPr>
            <p:cNvPr id="658" name="Google Shape;658;p88"/>
            <p:cNvSpPr/>
            <p:nvPr/>
          </p:nvSpPr>
          <p:spPr>
            <a:xfrm>
              <a:off x="0" y="-414792"/>
              <a:ext cx="9509127" cy="4343400"/>
            </a:xfrm>
            <a:custGeom>
              <a:avLst/>
              <a:gdLst/>
              <a:ahLst/>
              <a:cxnLst/>
              <a:rect l="l" t="t" r="r" b="b"/>
              <a:pathLst>
                <a:path w="120000" h="120000" extrusionOk="0">
                  <a:moveTo>
                    <a:pt x="0" y="120000"/>
                  </a:moveTo>
                  <a:quadBezTo>
                    <a:pt x="20000" y="40000"/>
                    <a:pt x="106297" y="15000"/>
                  </a:quadBezTo>
                  <a:lnTo>
                    <a:pt x="105525" y="0"/>
                  </a:lnTo>
                  <a:lnTo>
                    <a:pt x="120000" y="24000"/>
                  </a:lnTo>
                  <a:lnTo>
                    <a:pt x="108613" y="60000"/>
                  </a:lnTo>
                  <a:lnTo>
                    <a:pt x="107841" y="45000"/>
                  </a:lnTo>
                  <a:quadBezTo>
                    <a:pt x="30000" y="55000"/>
                    <a:pt x="0" y="120000"/>
                  </a:quadBezTo>
                  <a:close/>
                </a:path>
              </a:pathLst>
            </a:custGeom>
            <a:solidFill>
              <a:srgbClr val="CFD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88"/>
            <p:cNvSpPr/>
            <p:nvPr/>
          </p:nvSpPr>
          <p:spPr>
            <a:xfrm>
              <a:off x="1979152" y="2814959"/>
              <a:ext cx="159837" cy="159837"/>
            </a:xfrm>
            <a:prstGeom prst="ellipse">
              <a:avLst/>
            </a:prstGeom>
            <a:gradFill>
              <a:gsLst>
                <a:gs pos="0">
                  <a:srgbClr val="AFCAE9">
                    <a:alpha val="89803"/>
                  </a:srgbClr>
                </a:gs>
                <a:gs pos="50000">
                  <a:srgbClr val="A0C1E4">
                    <a:alpha val="89803"/>
                  </a:srgbClr>
                </a:gs>
                <a:gs pos="100000">
                  <a:srgbClr val="8FB8E4">
                    <a:alpha val="89803"/>
                  </a:srgbClr>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88"/>
            <p:cNvSpPr/>
            <p:nvPr/>
          </p:nvSpPr>
          <p:spPr>
            <a:xfrm>
              <a:off x="-14791" y="3064750"/>
              <a:ext cx="5336078" cy="69398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88"/>
            <p:cNvSpPr txBox="1"/>
            <p:nvPr/>
          </p:nvSpPr>
          <p:spPr>
            <a:xfrm>
              <a:off x="-14791" y="3064750"/>
              <a:ext cx="5336078" cy="693983"/>
            </a:xfrm>
            <a:prstGeom prst="rect">
              <a:avLst/>
            </a:prstGeom>
            <a:noFill/>
            <a:ln>
              <a:noFill/>
            </a:ln>
          </p:spPr>
          <p:txBody>
            <a:bodyPr spcFirstLastPara="1" wrap="square" lIns="84675" tIns="0" rIns="0" bIns="0" anchor="t" anchorCtr="0">
              <a:noAutofit/>
            </a:bodyPr>
            <a:lstStyle/>
            <a:p>
              <a:pPr marL="0" marR="0" lvl="0" indent="0" algn="l" rtl="0">
                <a:lnSpc>
                  <a:spcPct val="90000"/>
                </a:lnSpc>
                <a:spcBef>
                  <a:spcPts val="0"/>
                </a:spcBef>
                <a:spcAft>
                  <a:spcPts val="0"/>
                </a:spcAft>
                <a:buNone/>
              </a:pPr>
              <a:r>
                <a:rPr lang="en-US" sz="1600" b="1" i="0" u="none" strike="noStrike" cap="none">
                  <a:solidFill>
                    <a:srgbClr val="FF0000"/>
                  </a:solidFill>
                  <a:latin typeface="Calibri"/>
                  <a:ea typeface="Calibri"/>
                  <a:cs typeface="Calibri"/>
                  <a:sym typeface="Calibri"/>
                </a:rPr>
                <a:t>ANY EMPLOYEE. </a:t>
              </a:r>
              <a:r>
                <a:rPr lang="en-US" sz="1600" b="1" i="0" u="none" strike="noStrike" cap="none">
                  <a:solidFill>
                    <a:schemeClr val="dk1"/>
                  </a:solidFill>
                  <a:latin typeface="Calibri"/>
                  <a:ea typeface="Calibri"/>
                  <a:cs typeface="Calibri"/>
                  <a:sym typeface="Calibri"/>
                </a:rPr>
                <a:t>Where the employee has information or knowledge that MIGHT be HHB (including sexual harassment), they must IMMEDIATELY fill out a STUDENT CONDUCT FORM and IMMEDIATELY report to the Designated Employee.</a:t>
              </a:r>
              <a:endParaRPr sz="1600" b="0" i="0" u="none" strike="noStrike" cap="none">
                <a:solidFill>
                  <a:schemeClr val="dk1"/>
                </a:solidFill>
                <a:latin typeface="Calibri"/>
                <a:ea typeface="Calibri"/>
                <a:cs typeface="Calibri"/>
                <a:sym typeface="Calibri"/>
              </a:endParaRPr>
            </a:p>
          </p:txBody>
        </p:sp>
        <p:sp>
          <p:nvSpPr>
            <p:cNvPr id="662" name="Google Shape;662;p88"/>
            <p:cNvSpPr/>
            <p:nvPr/>
          </p:nvSpPr>
          <p:spPr>
            <a:xfrm>
              <a:off x="3108436" y="1804684"/>
              <a:ext cx="277977" cy="277977"/>
            </a:xfrm>
            <a:prstGeom prst="ellipse">
              <a:avLst/>
            </a:prstGeom>
            <a:gradFill>
              <a:gsLst>
                <a:gs pos="0">
                  <a:srgbClr val="AFCAE9">
                    <a:alpha val="76862"/>
                  </a:srgbClr>
                </a:gs>
                <a:gs pos="50000">
                  <a:srgbClr val="A0C1E4">
                    <a:alpha val="76862"/>
                  </a:srgbClr>
                </a:gs>
                <a:gs pos="100000">
                  <a:srgbClr val="8FB8E4">
                    <a:alpha val="76862"/>
                  </a:srgbClr>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88"/>
            <p:cNvSpPr/>
            <p:nvPr/>
          </p:nvSpPr>
          <p:spPr>
            <a:xfrm>
              <a:off x="1350250" y="558596"/>
              <a:ext cx="3102340" cy="161647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88"/>
            <p:cNvSpPr txBox="1"/>
            <p:nvPr/>
          </p:nvSpPr>
          <p:spPr>
            <a:xfrm>
              <a:off x="1350250" y="558596"/>
              <a:ext cx="3102340" cy="1616470"/>
            </a:xfrm>
            <a:prstGeom prst="rect">
              <a:avLst/>
            </a:prstGeom>
            <a:noFill/>
            <a:ln>
              <a:noFill/>
            </a:ln>
          </p:spPr>
          <p:txBody>
            <a:bodyPr spcFirstLastPara="1" wrap="square" lIns="147275" tIns="0" rIns="0" bIns="0" anchor="t" anchorCtr="0">
              <a:noAutofit/>
            </a:bodyPr>
            <a:lstStyle/>
            <a:p>
              <a:pPr marL="0" marR="0" lvl="0" indent="0" algn="l" rtl="0">
                <a:lnSpc>
                  <a:spcPct val="90000"/>
                </a:lnSpc>
                <a:spcBef>
                  <a:spcPts val="0"/>
                </a:spcBef>
                <a:spcAft>
                  <a:spcPts val="0"/>
                </a:spcAft>
                <a:buNone/>
              </a:pPr>
              <a:r>
                <a:rPr lang="en-US" sz="3300" b="1" i="0" u="none" strike="noStrike" cap="none">
                  <a:solidFill>
                    <a:srgbClr val="FF0000"/>
                  </a:solidFill>
                  <a:latin typeface="Calibri"/>
                  <a:ea typeface="Calibri"/>
                  <a:cs typeface="Calibri"/>
                  <a:sym typeface="Calibri"/>
                </a:rPr>
                <a:t>DESIGNATED EMPLOYEE </a:t>
              </a:r>
              <a:endParaRPr/>
            </a:p>
            <a:p>
              <a:pPr marL="0" marR="0" lvl="0" indent="0" algn="l" rtl="0">
                <a:lnSpc>
                  <a:spcPct val="90000"/>
                </a:lnSpc>
                <a:spcBef>
                  <a:spcPts val="1155"/>
                </a:spcBef>
                <a:spcAft>
                  <a:spcPts val="0"/>
                </a:spcAft>
                <a:buNone/>
              </a:pPr>
              <a:r>
                <a:rPr lang="en-US" sz="1800" b="1" i="0" u="none" strike="noStrike" cap="none">
                  <a:solidFill>
                    <a:schemeClr val="dk1"/>
                  </a:solidFill>
                  <a:latin typeface="Calibri"/>
                  <a:ea typeface="Calibri"/>
                  <a:cs typeface="Calibri"/>
                  <a:sym typeface="Calibri"/>
                </a:rPr>
                <a:t>Receives REPORTS (and student conduct forms) from ANYONE including staff and PROMPLTY reports on to Building Administrators. </a:t>
              </a:r>
              <a:endParaRPr/>
            </a:p>
          </p:txBody>
        </p:sp>
        <p:sp>
          <p:nvSpPr>
            <p:cNvPr id="665" name="Google Shape;665;p88"/>
            <p:cNvSpPr/>
            <p:nvPr/>
          </p:nvSpPr>
          <p:spPr>
            <a:xfrm>
              <a:off x="4550445" y="1060225"/>
              <a:ext cx="368320" cy="368320"/>
            </a:xfrm>
            <a:prstGeom prst="ellipse">
              <a:avLst/>
            </a:prstGeom>
            <a:gradFill>
              <a:gsLst>
                <a:gs pos="0">
                  <a:srgbClr val="AFCAE9">
                    <a:alpha val="63137"/>
                  </a:srgbClr>
                </a:gs>
                <a:gs pos="50000">
                  <a:srgbClr val="A0C1E4">
                    <a:alpha val="63137"/>
                  </a:srgbClr>
                </a:gs>
                <a:gs pos="100000">
                  <a:srgbClr val="8FB8E4">
                    <a:alpha val="63137"/>
                  </a:srgbClr>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88"/>
            <p:cNvSpPr/>
            <p:nvPr/>
          </p:nvSpPr>
          <p:spPr>
            <a:xfrm>
              <a:off x="4401041" y="414800"/>
              <a:ext cx="2126509" cy="434339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88"/>
            <p:cNvSpPr txBox="1"/>
            <p:nvPr/>
          </p:nvSpPr>
          <p:spPr>
            <a:xfrm>
              <a:off x="4401041" y="414800"/>
              <a:ext cx="2126509" cy="4343392"/>
            </a:xfrm>
            <a:prstGeom prst="rect">
              <a:avLst/>
            </a:prstGeom>
            <a:noFill/>
            <a:ln>
              <a:noFill/>
            </a:ln>
          </p:spPr>
          <p:txBody>
            <a:bodyPr spcFirstLastPara="1" wrap="square" lIns="195150" tIns="0" rIns="0" bIns="0" anchor="t" anchorCtr="0">
              <a:noAutofit/>
            </a:bodyPr>
            <a:lstStyle/>
            <a:p>
              <a:pPr marL="0" marR="0" lvl="0" indent="0" algn="l" rtl="0">
                <a:lnSpc>
                  <a:spcPct val="90000"/>
                </a:lnSpc>
                <a:spcBef>
                  <a:spcPts val="0"/>
                </a:spcBef>
                <a:spcAft>
                  <a:spcPts val="0"/>
                </a:spcAft>
                <a:buNone/>
              </a:pPr>
              <a:r>
                <a:rPr lang="en-US" sz="1800" b="1" i="0" u="none" strike="noStrike" cap="none">
                  <a:solidFill>
                    <a:srgbClr val="FF0000"/>
                  </a:solidFill>
                  <a:latin typeface="Calibri"/>
                  <a:ea typeface="Calibri"/>
                  <a:cs typeface="Calibri"/>
                  <a:sym typeface="Calibri"/>
                </a:rPr>
                <a:t>BUILDING ADMINISTRATOR:</a:t>
              </a:r>
              <a:endParaRPr/>
            </a:p>
            <a:p>
              <a:pPr marL="0" marR="0" lvl="0" indent="0" algn="l" rtl="0">
                <a:lnSpc>
                  <a:spcPct val="90000"/>
                </a:lnSpc>
                <a:spcBef>
                  <a:spcPts val="630"/>
                </a:spcBef>
                <a:spcAft>
                  <a:spcPts val="0"/>
                </a:spcAft>
                <a:buNone/>
              </a:pPr>
              <a:r>
                <a:rPr lang="en-US" sz="1400" b="1" i="0" u="none" strike="noStrike" cap="none">
                  <a:solidFill>
                    <a:srgbClr val="FF0000"/>
                  </a:solidFill>
                  <a:latin typeface="Calibri"/>
                  <a:ea typeface="Calibri"/>
                  <a:cs typeface="Calibri"/>
                  <a:sym typeface="Calibri"/>
                </a:rPr>
                <a:t>Has only 1 school day – from when DESIGNEE received information – to decide whether to investigate.  </a:t>
              </a:r>
              <a:r>
                <a:rPr lang="en-US" sz="1400" b="1" i="0" u="none" strike="noStrike" cap="none">
                  <a:solidFill>
                    <a:schemeClr val="dk1"/>
                  </a:solidFill>
                  <a:latin typeface="Calibri"/>
                  <a:ea typeface="Calibri"/>
                  <a:cs typeface="Calibri"/>
                  <a:sym typeface="Calibri"/>
                </a:rPr>
                <a:t>MUST investigate </a:t>
              </a:r>
              <a:r>
                <a:rPr lang="en-US" sz="1400" b="1" i="0" u="sng" strike="noStrike" cap="none">
                  <a:solidFill>
                    <a:schemeClr val="dk1"/>
                  </a:solidFill>
                  <a:latin typeface="Calibri"/>
                  <a:ea typeface="Calibri"/>
                  <a:cs typeface="Calibri"/>
                  <a:sym typeface="Calibri"/>
                </a:rPr>
                <a:t>if reasonably believes HHB MAY have occurred</a:t>
              </a:r>
              <a:r>
                <a:rPr lang="en-US" sz="1400" b="1" i="0" u="none" strike="noStrike" cap="none">
                  <a:solidFill>
                    <a:schemeClr val="dk1"/>
                  </a:solidFill>
                  <a:latin typeface="Calibri"/>
                  <a:ea typeface="Calibri"/>
                  <a:cs typeface="Calibri"/>
                  <a:sym typeface="Calibri"/>
                </a:rPr>
                <a:t>. </a:t>
              </a:r>
              <a:endParaRPr/>
            </a:p>
            <a:p>
              <a:pPr marL="0" marR="0" lvl="0" indent="0" algn="l" rtl="0">
                <a:lnSpc>
                  <a:spcPct val="90000"/>
                </a:lnSpc>
                <a:spcBef>
                  <a:spcPts val="490"/>
                </a:spcBef>
                <a:spcAft>
                  <a:spcPts val="0"/>
                </a:spcAft>
                <a:buNone/>
              </a:pPr>
              <a:r>
                <a:rPr lang="en-US" sz="1400" b="1" i="0" u="sng" strike="noStrike" cap="none">
                  <a:solidFill>
                    <a:schemeClr val="dk1"/>
                  </a:solidFill>
                  <a:latin typeface="Calibri"/>
                  <a:ea typeface="Calibri"/>
                  <a:cs typeface="Calibri"/>
                  <a:sym typeface="Calibri"/>
                </a:rPr>
                <a:t>Initiate Safety Plan if necessary</a:t>
              </a:r>
              <a:r>
                <a:rPr lang="en-US" sz="1400" b="1" i="0" u="none" strike="noStrike" cap="none">
                  <a:solidFill>
                    <a:schemeClr val="dk1"/>
                  </a:solidFill>
                  <a:latin typeface="Calibri"/>
                  <a:ea typeface="Calibri"/>
                  <a:cs typeface="Calibri"/>
                  <a:sym typeface="Calibri"/>
                </a:rPr>
                <a:t>. </a:t>
              </a:r>
              <a:endParaRPr sz="1400" b="1" i="0" u="none" strike="noStrike" cap="none">
                <a:solidFill>
                  <a:srgbClr val="FF0000"/>
                </a:solidFill>
                <a:latin typeface="Calibri"/>
                <a:ea typeface="Calibri"/>
                <a:cs typeface="Calibri"/>
                <a:sym typeface="Calibri"/>
              </a:endParaRPr>
            </a:p>
          </p:txBody>
        </p:sp>
        <p:sp>
          <p:nvSpPr>
            <p:cNvPr id="668" name="Google Shape;668;p88"/>
            <p:cNvSpPr/>
            <p:nvPr/>
          </p:nvSpPr>
          <p:spPr>
            <a:xfrm>
              <a:off x="6121018" y="567684"/>
              <a:ext cx="493410" cy="493410"/>
            </a:xfrm>
            <a:prstGeom prst="ellipse">
              <a:avLst/>
            </a:prstGeom>
            <a:gradFill>
              <a:gsLst>
                <a:gs pos="0">
                  <a:srgbClr val="AFCAE9">
                    <a:alpha val="49803"/>
                  </a:srgbClr>
                </a:gs>
                <a:gs pos="50000">
                  <a:srgbClr val="A0C1E4">
                    <a:alpha val="49803"/>
                  </a:srgbClr>
                </a:gs>
                <a:gs pos="100000">
                  <a:srgbClr val="8FB8E4">
                    <a:alpha val="49803"/>
                  </a:srgbClr>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88"/>
            <p:cNvSpPr/>
            <p:nvPr/>
          </p:nvSpPr>
          <p:spPr>
            <a:xfrm>
              <a:off x="6503643" y="0"/>
              <a:ext cx="2749695" cy="311421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88"/>
            <p:cNvSpPr txBox="1"/>
            <p:nvPr/>
          </p:nvSpPr>
          <p:spPr>
            <a:xfrm>
              <a:off x="6503643" y="0"/>
              <a:ext cx="2749695" cy="3114217"/>
            </a:xfrm>
            <a:prstGeom prst="rect">
              <a:avLst/>
            </a:prstGeom>
            <a:noFill/>
            <a:ln>
              <a:noFill/>
            </a:ln>
          </p:spPr>
          <p:txBody>
            <a:bodyPr spcFirstLastPara="1" wrap="square" lIns="261425" tIns="0" rIns="0" bIns="0" anchor="t" anchorCtr="0">
              <a:noAutofit/>
            </a:bodyPr>
            <a:lstStyle/>
            <a:p>
              <a:pPr marL="0" marR="0" lvl="0" indent="0" algn="l" rtl="0">
                <a:lnSpc>
                  <a:spcPct val="90000"/>
                </a:lnSpc>
                <a:spcBef>
                  <a:spcPts val="0"/>
                </a:spcBef>
                <a:spcAft>
                  <a:spcPts val="0"/>
                </a:spcAft>
                <a:buNone/>
              </a:pPr>
              <a:r>
                <a:rPr lang="en-US" sz="2000" b="1" i="0" u="none" strike="noStrike" cap="none">
                  <a:solidFill>
                    <a:srgbClr val="FF0000"/>
                  </a:solidFill>
                  <a:latin typeface="Calibri"/>
                  <a:ea typeface="Calibri"/>
                  <a:cs typeface="Calibri"/>
                  <a:sym typeface="Calibri"/>
                </a:rPr>
                <a:t>HHB INVESTIGATOR</a:t>
              </a:r>
              <a:endParaRPr sz="2000" b="1" i="0" u="none" strike="noStrike" cap="none">
                <a:solidFill>
                  <a:srgbClr val="FF0000"/>
                </a:solidFill>
                <a:latin typeface="Calibri"/>
                <a:ea typeface="Calibri"/>
                <a:cs typeface="Calibri"/>
                <a:sym typeface="Calibri"/>
              </a:endParaRPr>
            </a:p>
            <a:p>
              <a:pPr marL="0" marR="0" lvl="0" indent="0" algn="l" rtl="0">
                <a:lnSpc>
                  <a:spcPct val="90000"/>
                </a:lnSpc>
                <a:spcBef>
                  <a:spcPts val="700"/>
                </a:spcBef>
                <a:spcAft>
                  <a:spcPts val="0"/>
                </a:spcAft>
                <a:buNone/>
              </a:pPr>
              <a:r>
                <a:rPr lang="en-US" sz="2000" b="0" i="0" u="none" strike="noStrike" cap="none">
                  <a:solidFill>
                    <a:schemeClr val="dk1"/>
                  </a:solidFill>
                  <a:latin typeface="Calibri"/>
                  <a:ea typeface="Calibri"/>
                  <a:cs typeface="Calibri"/>
                  <a:sym typeface="Calibri"/>
                </a:rPr>
                <a:t>ONCE launched, HHB Investigator must complete investigation within 5 days of NOTICE to DESIGNEE, and announce outcome within 5 DAYS Thereafter of completing investigation. </a:t>
              </a:r>
              <a:endParaRPr sz="2000" b="0" i="0" u="none" strike="noStrike" cap="none">
                <a:solidFill>
                  <a:schemeClr val="dk1"/>
                </a:solidFill>
                <a:latin typeface="Calibri"/>
                <a:ea typeface="Calibri"/>
                <a:cs typeface="Calibri"/>
                <a:sym typeface="Calibri"/>
              </a:endParaRPr>
            </a:p>
          </p:txBody>
        </p:sp>
      </p:grpSp>
      <p:sp>
        <p:nvSpPr>
          <p:cNvPr id="672" name="Google Shape;672;p8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673" name="Google Shape;673;p8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Google Shape;678;p89" title="SmartArt"/>
          <p:cNvSpPr txBox="1">
            <a:spLocks noGrp="1"/>
          </p:cNvSpPr>
          <p:nvPr>
            <p:ph type="title"/>
          </p:nvPr>
        </p:nvSpPr>
        <p:spPr>
          <a:xfrm>
            <a:off x="296214" y="365125"/>
            <a:ext cx="11057586"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F0"/>
              </a:buClr>
              <a:buSzPts val="4400"/>
              <a:buFont typeface="Calibri"/>
              <a:buNone/>
            </a:pPr>
            <a:r>
              <a:rPr lang="en-US" b="1">
                <a:solidFill>
                  <a:srgbClr val="00B050"/>
                </a:solidFill>
              </a:rPr>
              <a:t>Roles for Personnel in TITLE IX’s INTAKE Process</a:t>
            </a:r>
            <a:endParaRPr b="1">
              <a:solidFill>
                <a:srgbClr val="00B050"/>
              </a:solidFill>
            </a:endParaRPr>
          </a:p>
        </p:txBody>
      </p:sp>
      <p:grpSp>
        <p:nvGrpSpPr>
          <p:cNvPr id="679" name="Google Shape;679;p89"/>
          <p:cNvGrpSpPr/>
          <p:nvPr/>
        </p:nvGrpSpPr>
        <p:grpSpPr>
          <a:xfrm>
            <a:off x="689311" y="1258433"/>
            <a:ext cx="9767417" cy="5097907"/>
            <a:chOff x="135519" y="-414792"/>
            <a:chExt cx="9767417" cy="5097907"/>
          </a:xfrm>
        </p:grpSpPr>
        <p:sp>
          <p:nvSpPr>
            <p:cNvPr id="680" name="Google Shape;680;p89"/>
            <p:cNvSpPr/>
            <p:nvPr/>
          </p:nvSpPr>
          <p:spPr>
            <a:xfrm>
              <a:off x="393809" y="-414792"/>
              <a:ext cx="9509127" cy="4343400"/>
            </a:xfrm>
            <a:custGeom>
              <a:avLst/>
              <a:gdLst/>
              <a:ahLst/>
              <a:cxnLst/>
              <a:rect l="l" t="t" r="r" b="b"/>
              <a:pathLst>
                <a:path w="120000" h="120000" extrusionOk="0">
                  <a:moveTo>
                    <a:pt x="0" y="120000"/>
                  </a:moveTo>
                  <a:quadBezTo>
                    <a:pt x="20000" y="40000"/>
                    <a:pt x="106297" y="15000"/>
                  </a:quadBezTo>
                  <a:lnTo>
                    <a:pt x="105525" y="0"/>
                  </a:lnTo>
                  <a:lnTo>
                    <a:pt x="120000" y="24000"/>
                  </a:lnTo>
                  <a:lnTo>
                    <a:pt x="108613" y="60000"/>
                  </a:lnTo>
                  <a:lnTo>
                    <a:pt x="107841" y="45000"/>
                  </a:lnTo>
                  <a:quadBezTo>
                    <a:pt x="30000" y="55000"/>
                    <a:pt x="0" y="120000"/>
                  </a:quadBezTo>
                  <a:close/>
                </a:path>
              </a:pathLst>
            </a:custGeom>
            <a:solidFill>
              <a:srgbClr val="CFD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89"/>
            <p:cNvSpPr/>
            <p:nvPr/>
          </p:nvSpPr>
          <p:spPr>
            <a:xfrm>
              <a:off x="2372975" y="2814959"/>
              <a:ext cx="159837" cy="159837"/>
            </a:xfrm>
            <a:prstGeom prst="ellipse">
              <a:avLst/>
            </a:prstGeom>
            <a:gradFill>
              <a:gsLst>
                <a:gs pos="0">
                  <a:srgbClr val="AFCAE9">
                    <a:alpha val="89803"/>
                  </a:srgbClr>
                </a:gs>
                <a:gs pos="50000">
                  <a:srgbClr val="A0C1E4">
                    <a:alpha val="89803"/>
                  </a:srgbClr>
                </a:gs>
                <a:gs pos="100000">
                  <a:srgbClr val="8FB8E4">
                    <a:alpha val="89803"/>
                  </a:srgbClr>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89"/>
            <p:cNvSpPr/>
            <p:nvPr/>
          </p:nvSpPr>
          <p:spPr>
            <a:xfrm>
              <a:off x="379031" y="2937410"/>
              <a:ext cx="5336078" cy="94866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89"/>
            <p:cNvSpPr txBox="1"/>
            <p:nvPr/>
          </p:nvSpPr>
          <p:spPr>
            <a:xfrm>
              <a:off x="379031" y="2937410"/>
              <a:ext cx="5336078" cy="948663"/>
            </a:xfrm>
            <a:prstGeom prst="rect">
              <a:avLst/>
            </a:prstGeom>
            <a:noFill/>
            <a:ln>
              <a:noFill/>
            </a:ln>
          </p:spPr>
          <p:txBody>
            <a:bodyPr spcFirstLastPara="1" wrap="square" lIns="84675" tIns="0" rIns="0" bIns="0" anchor="t" anchorCtr="0">
              <a:noAutofit/>
            </a:bodyPr>
            <a:lstStyle/>
            <a:p>
              <a:pPr marL="0" marR="0" lvl="0" indent="0" algn="l" rtl="0">
                <a:lnSpc>
                  <a:spcPct val="90000"/>
                </a:lnSpc>
                <a:spcBef>
                  <a:spcPts val="0"/>
                </a:spcBef>
                <a:spcAft>
                  <a:spcPts val="0"/>
                </a:spcAft>
                <a:buNone/>
              </a:pPr>
              <a:r>
                <a:rPr lang="en-US" sz="1600" b="1" i="0" u="none" strike="noStrike" cap="none">
                  <a:solidFill>
                    <a:srgbClr val="FF0000"/>
                  </a:solidFill>
                  <a:latin typeface="Calibri"/>
                  <a:ea typeface="Calibri"/>
                  <a:cs typeface="Calibri"/>
                  <a:sym typeface="Calibri"/>
                </a:rPr>
                <a:t>[1] ANY EMPLOYEE. </a:t>
              </a:r>
              <a:r>
                <a:rPr lang="en-US" sz="1600" b="1" i="0" u="none" strike="noStrike" cap="none">
                  <a:solidFill>
                    <a:schemeClr val="dk1"/>
                  </a:solidFill>
                  <a:latin typeface="Calibri"/>
                  <a:ea typeface="Calibri"/>
                  <a:cs typeface="Calibri"/>
                  <a:sym typeface="Calibri"/>
                </a:rPr>
                <a:t>Where any employee </a:t>
              </a:r>
              <a:r>
                <a:rPr lang="en-US" sz="1600" b="0" i="0" u="none" strike="noStrike" cap="none">
                  <a:solidFill>
                    <a:schemeClr val="dk1"/>
                  </a:solidFill>
                  <a:latin typeface="Calibri"/>
                  <a:ea typeface="Calibri"/>
                  <a:cs typeface="Calibri"/>
                  <a:sym typeface="Calibri"/>
                </a:rPr>
                <a:t>has sufficient personal knowledge of alleged facts to be aware that if such facts were found to be true it would constitute Title IX Sexual Harassment  the employee </a:t>
              </a:r>
              <a:r>
                <a:rPr lang="en-US" sz="1600" b="1" i="0" u="none" strike="noStrike" cap="none">
                  <a:solidFill>
                    <a:schemeClr val="dk1"/>
                  </a:solidFill>
                  <a:latin typeface="Calibri"/>
                  <a:ea typeface="Calibri"/>
                  <a:cs typeface="Calibri"/>
                  <a:sym typeface="Calibri"/>
                </a:rPr>
                <a:t>SHALL IMMEDIATELY FILL OUT A STUDENT CONDUCT FORM and IMMEDIATELY REPORT to BOTH DESIGNATED EMPLOYEE (AND TITLE IX Coordinator ?)</a:t>
              </a:r>
              <a:r>
                <a:rPr lang="en-US" sz="1600" b="0" i="0" u="none" strike="noStrike" cap="none">
                  <a:solidFill>
                    <a:schemeClr val="dk1"/>
                  </a:solidFill>
                  <a:latin typeface="Calibri"/>
                  <a:ea typeface="Calibri"/>
                  <a:cs typeface="Calibri"/>
                  <a:sym typeface="Calibri"/>
                </a:rPr>
                <a:t> </a:t>
              </a:r>
              <a:r>
                <a:rPr lang="en-US" sz="1600" b="1" i="0" u="none" strike="noStrike" cap="none">
                  <a:solidFill>
                    <a:schemeClr val="dk1"/>
                  </a:solidFill>
                  <a:latin typeface="Calibri"/>
                  <a:ea typeface="Calibri"/>
                  <a:cs typeface="Calibri"/>
                  <a:sym typeface="Calibri"/>
                </a:rPr>
                <a:t>.</a:t>
              </a:r>
              <a:endParaRPr sz="1600" b="0" i="0" u="none" strike="noStrike" cap="none">
                <a:solidFill>
                  <a:schemeClr val="dk1"/>
                </a:solidFill>
                <a:latin typeface="Calibri"/>
                <a:ea typeface="Calibri"/>
                <a:cs typeface="Calibri"/>
                <a:sym typeface="Calibri"/>
              </a:endParaRPr>
            </a:p>
          </p:txBody>
        </p:sp>
        <p:sp>
          <p:nvSpPr>
            <p:cNvPr id="684" name="Google Shape;684;p89"/>
            <p:cNvSpPr/>
            <p:nvPr/>
          </p:nvSpPr>
          <p:spPr>
            <a:xfrm>
              <a:off x="3502259" y="1804684"/>
              <a:ext cx="277977" cy="277977"/>
            </a:xfrm>
            <a:prstGeom prst="ellipse">
              <a:avLst/>
            </a:prstGeom>
            <a:gradFill>
              <a:gsLst>
                <a:gs pos="0">
                  <a:srgbClr val="AFCAE9">
                    <a:alpha val="76862"/>
                  </a:srgbClr>
                </a:gs>
                <a:gs pos="50000">
                  <a:srgbClr val="A0C1E4">
                    <a:alpha val="76862"/>
                  </a:srgbClr>
                </a:gs>
                <a:gs pos="100000">
                  <a:srgbClr val="8FB8E4">
                    <a:alpha val="76862"/>
                  </a:srgbClr>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89"/>
            <p:cNvSpPr/>
            <p:nvPr/>
          </p:nvSpPr>
          <p:spPr>
            <a:xfrm>
              <a:off x="135519" y="193180"/>
              <a:ext cx="2892087" cy="199731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89"/>
            <p:cNvSpPr txBox="1"/>
            <p:nvPr/>
          </p:nvSpPr>
          <p:spPr>
            <a:xfrm>
              <a:off x="135519" y="193180"/>
              <a:ext cx="2892087" cy="1997319"/>
            </a:xfrm>
            <a:prstGeom prst="rect">
              <a:avLst/>
            </a:prstGeom>
            <a:noFill/>
            <a:ln>
              <a:noFill/>
            </a:ln>
          </p:spPr>
          <p:txBody>
            <a:bodyPr spcFirstLastPara="1" wrap="square" lIns="147275" tIns="0" rIns="0" bIns="0" anchor="t" anchorCtr="0">
              <a:noAutofit/>
            </a:bodyPr>
            <a:lstStyle/>
            <a:p>
              <a:pPr marL="0" marR="0" lvl="0" indent="0" algn="l" rtl="0">
                <a:lnSpc>
                  <a:spcPct val="90000"/>
                </a:lnSpc>
                <a:spcBef>
                  <a:spcPts val="0"/>
                </a:spcBef>
                <a:spcAft>
                  <a:spcPts val="0"/>
                </a:spcAft>
                <a:buNone/>
              </a:pPr>
              <a:r>
                <a:rPr lang="en-US" sz="1800" b="1" i="0" u="none" strike="noStrike" cap="none">
                  <a:solidFill>
                    <a:srgbClr val="FF0000"/>
                  </a:solidFill>
                  <a:latin typeface="Calibri"/>
                  <a:ea typeface="Calibri"/>
                  <a:cs typeface="Calibri"/>
                  <a:sym typeface="Calibri"/>
                </a:rPr>
                <a:t>[2] TITLE IX COORDINATOR</a:t>
              </a:r>
              <a:endParaRPr/>
            </a:p>
            <a:p>
              <a:pPr marL="0" marR="0" lvl="0" indent="0" algn="l" rtl="0">
                <a:lnSpc>
                  <a:spcPct val="90000"/>
                </a:lnSpc>
                <a:spcBef>
                  <a:spcPts val="630"/>
                </a:spcBef>
                <a:spcAft>
                  <a:spcPts val="0"/>
                </a:spcAft>
                <a:buNone/>
              </a:pPr>
              <a:r>
                <a:rPr lang="en-US" sz="1800" b="1" i="0" u="none" strike="noStrike" cap="none">
                  <a:solidFill>
                    <a:schemeClr val="dk1"/>
                  </a:solidFill>
                  <a:latin typeface="Calibri"/>
                  <a:ea typeface="Calibri"/>
                  <a:cs typeface="Calibri"/>
                  <a:sym typeface="Calibri"/>
                </a:rPr>
                <a:t>Receives REPORTS (and student conduct forms) of Title IX Sexual Harassment from ANYONE including staff (either DE or DIRECTLY FROM STAFF).</a:t>
              </a:r>
              <a:endParaRPr/>
            </a:p>
          </p:txBody>
        </p:sp>
        <p:sp>
          <p:nvSpPr>
            <p:cNvPr id="687" name="Google Shape;687;p89"/>
            <p:cNvSpPr/>
            <p:nvPr/>
          </p:nvSpPr>
          <p:spPr>
            <a:xfrm>
              <a:off x="4944268" y="1060225"/>
              <a:ext cx="368320" cy="368320"/>
            </a:xfrm>
            <a:prstGeom prst="ellipse">
              <a:avLst/>
            </a:prstGeom>
            <a:gradFill>
              <a:gsLst>
                <a:gs pos="0">
                  <a:srgbClr val="AFCAE9">
                    <a:alpha val="63137"/>
                  </a:srgbClr>
                </a:gs>
                <a:gs pos="50000">
                  <a:srgbClr val="A0C1E4">
                    <a:alpha val="63137"/>
                  </a:srgbClr>
                </a:gs>
                <a:gs pos="100000">
                  <a:srgbClr val="8FB8E4">
                    <a:alpha val="63137"/>
                  </a:srgbClr>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89"/>
            <p:cNvSpPr/>
            <p:nvPr/>
          </p:nvSpPr>
          <p:spPr>
            <a:xfrm>
              <a:off x="3181079" y="339723"/>
              <a:ext cx="3473753" cy="434339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89"/>
            <p:cNvSpPr txBox="1"/>
            <p:nvPr/>
          </p:nvSpPr>
          <p:spPr>
            <a:xfrm>
              <a:off x="3181079" y="339723"/>
              <a:ext cx="3473753" cy="4343392"/>
            </a:xfrm>
            <a:prstGeom prst="rect">
              <a:avLst/>
            </a:prstGeom>
            <a:noFill/>
            <a:ln>
              <a:noFill/>
            </a:ln>
          </p:spPr>
          <p:txBody>
            <a:bodyPr spcFirstLastPara="1" wrap="square" lIns="195150" tIns="0" rIns="0" bIns="0" anchor="t" anchorCtr="0">
              <a:noAutofit/>
            </a:bodyPr>
            <a:lstStyle/>
            <a:p>
              <a:pPr marL="0" marR="0" lvl="0" indent="0" algn="l" rtl="0">
                <a:lnSpc>
                  <a:spcPct val="90000"/>
                </a:lnSpc>
                <a:spcBef>
                  <a:spcPts val="0"/>
                </a:spcBef>
                <a:spcAft>
                  <a:spcPts val="0"/>
                </a:spcAft>
                <a:buNone/>
              </a:pPr>
              <a:r>
                <a:rPr lang="en-US" sz="1800" b="1" i="0" u="none" strike="noStrike" cap="none">
                  <a:solidFill>
                    <a:srgbClr val="FF0000"/>
                  </a:solidFill>
                  <a:latin typeface="Calibri"/>
                  <a:ea typeface="Calibri"/>
                  <a:cs typeface="Calibri"/>
                  <a:sym typeface="Calibri"/>
                </a:rPr>
                <a:t>[3] TITLE IX COORDINATOR </a:t>
              </a:r>
              <a:r>
                <a:rPr lang="en-US" sz="1800" b="1" i="0" u="sng" strike="noStrike" cap="none">
                  <a:solidFill>
                    <a:srgbClr val="FF0000"/>
                  </a:solidFill>
                  <a:latin typeface="Calibri"/>
                  <a:ea typeface="Calibri"/>
                  <a:cs typeface="Calibri"/>
                  <a:sym typeface="Calibri"/>
                </a:rPr>
                <a:t>CONTACTS COMPLAINANT</a:t>
              </a:r>
              <a:r>
                <a:rPr lang="en-US" sz="1800" b="1" i="0" u="none" strike="noStrike" cap="none">
                  <a:solidFill>
                    <a:srgbClr val="FF0000"/>
                  </a:solidFill>
                  <a:latin typeface="Calibri"/>
                  <a:ea typeface="Calibri"/>
                  <a:cs typeface="Calibri"/>
                  <a:sym typeface="Calibri"/>
                </a:rPr>
                <a:t>:</a:t>
              </a:r>
              <a:endParaRPr/>
            </a:p>
            <a:p>
              <a:pPr marL="0" marR="0" lvl="0" indent="0" algn="l" rtl="0">
                <a:lnSpc>
                  <a:spcPct val="90000"/>
                </a:lnSpc>
                <a:spcBef>
                  <a:spcPts val="630"/>
                </a:spcBef>
                <a:spcAft>
                  <a:spcPts val="0"/>
                </a:spcAft>
                <a:buNone/>
              </a:pPr>
              <a:r>
                <a:rPr lang="en-US" sz="1800" b="1" i="0" u="sng" strike="noStrike" cap="none">
                  <a:solidFill>
                    <a:schemeClr val="dk1"/>
                  </a:solidFill>
                  <a:latin typeface="Calibri"/>
                  <a:ea typeface="Calibri"/>
                  <a:cs typeface="Calibri"/>
                  <a:sym typeface="Calibri"/>
                </a:rPr>
                <a:t>As soon as reasonably possible </a:t>
              </a:r>
              <a:r>
                <a:rPr lang="en-US" sz="1800" b="1" i="0" u="none" strike="noStrike" cap="none">
                  <a:solidFill>
                    <a:schemeClr val="dk1"/>
                  </a:solidFill>
                  <a:latin typeface="Calibri"/>
                  <a:ea typeface="Calibri"/>
                  <a:cs typeface="Calibri"/>
                  <a:sym typeface="Calibri"/>
                </a:rPr>
                <a:t>to discuss availability of supportive measures without investigation, inform of filing process for Formal Complaints, consider Complainant’s wishes regarding both. </a:t>
              </a:r>
              <a:endParaRPr/>
            </a:p>
          </p:txBody>
        </p:sp>
        <p:sp>
          <p:nvSpPr>
            <p:cNvPr id="690" name="Google Shape;690;p89"/>
            <p:cNvSpPr/>
            <p:nvPr/>
          </p:nvSpPr>
          <p:spPr>
            <a:xfrm>
              <a:off x="6514841" y="567684"/>
              <a:ext cx="493410" cy="493410"/>
            </a:xfrm>
            <a:prstGeom prst="ellipse">
              <a:avLst/>
            </a:prstGeom>
            <a:gradFill>
              <a:gsLst>
                <a:gs pos="0">
                  <a:srgbClr val="AFCAE9">
                    <a:alpha val="49803"/>
                  </a:srgbClr>
                </a:gs>
                <a:gs pos="50000">
                  <a:srgbClr val="A0C1E4">
                    <a:alpha val="49803"/>
                  </a:srgbClr>
                </a:gs>
                <a:gs pos="100000">
                  <a:srgbClr val="8FB8E4">
                    <a:alpha val="49803"/>
                  </a:srgbClr>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89"/>
            <p:cNvSpPr/>
            <p:nvPr/>
          </p:nvSpPr>
          <p:spPr>
            <a:xfrm>
              <a:off x="6897466" y="0"/>
              <a:ext cx="2749695" cy="311421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89"/>
            <p:cNvSpPr txBox="1"/>
            <p:nvPr/>
          </p:nvSpPr>
          <p:spPr>
            <a:xfrm>
              <a:off x="6897466" y="0"/>
              <a:ext cx="2749695" cy="3114217"/>
            </a:xfrm>
            <a:prstGeom prst="rect">
              <a:avLst/>
            </a:prstGeom>
            <a:noFill/>
            <a:ln>
              <a:noFill/>
            </a:ln>
          </p:spPr>
          <p:txBody>
            <a:bodyPr spcFirstLastPara="1" wrap="square" lIns="261425" tIns="0" rIns="0" bIns="0" anchor="t" anchorCtr="0">
              <a:noAutofit/>
            </a:bodyPr>
            <a:lstStyle/>
            <a:p>
              <a:pPr marL="0" marR="0" lvl="0" indent="0" algn="l" rtl="0">
                <a:lnSpc>
                  <a:spcPct val="90000"/>
                </a:lnSpc>
                <a:spcBef>
                  <a:spcPts val="0"/>
                </a:spcBef>
                <a:spcAft>
                  <a:spcPts val="0"/>
                </a:spcAft>
                <a:buNone/>
              </a:pPr>
              <a:r>
                <a:rPr lang="en-US" sz="2000" b="1" i="0" u="none" strike="noStrike" cap="none">
                  <a:solidFill>
                    <a:srgbClr val="FF0000"/>
                  </a:solidFill>
                  <a:latin typeface="Calibri"/>
                  <a:ea typeface="Calibri"/>
                  <a:cs typeface="Calibri"/>
                  <a:sym typeface="Calibri"/>
                </a:rPr>
                <a:t>[4] TITLE IX COORDINATOR &gt;</a:t>
              </a:r>
              <a:r>
                <a:rPr lang="en-US" sz="2000" b="1" i="0" u="none" strike="noStrike" cap="none">
                  <a:solidFill>
                    <a:schemeClr val="dk1"/>
                  </a:solidFill>
                  <a:latin typeface="Calibri"/>
                  <a:ea typeface="Calibri"/>
                  <a:cs typeface="Calibri"/>
                  <a:sym typeface="Calibri"/>
                </a:rPr>
                <a:t>INSTITUTE SUPPORTIVE MEASURES EQUITABLY and </a:t>
              </a:r>
              <a:endParaRPr/>
            </a:p>
            <a:p>
              <a:pPr marL="0" marR="0" lvl="0" indent="0" algn="l" rtl="0">
                <a:lnSpc>
                  <a:spcPct val="90000"/>
                </a:lnSpc>
                <a:spcBef>
                  <a:spcPts val="700"/>
                </a:spcBef>
                <a:spcAft>
                  <a:spcPts val="0"/>
                </a:spcAft>
                <a:buNone/>
              </a:pPr>
              <a:r>
                <a:rPr lang="en-US" sz="2000" b="1" i="0" u="none" strike="noStrike" cap="none">
                  <a:solidFill>
                    <a:srgbClr val="FF0000"/>
                  </a:solidFill>
                  <a:latin typeface="Calibri"/>
                  <a:ea typeface="Calibri"/>
                  <a:cs typeface="Calibri"/>
                  <a:sym typeface="Calibri"/>
                </a:rPr>
                <a:t>&gt;</a:t>
              </a:r>
              <a:r>
                <a:rPr lang="en-US" sz="2000" b="1" i="0" u="none" strike="noStrike" cap="none">
                  <a:solidFill>
                    <a:schemeClr val="dk1"/>
                  </a:solidFill>
                  <a:latin typeface="Calibri"/>
                  <a:ea typeface="Calibri"/>
                  <a:cs typeface="Calibri"/>
                  <a:sym typeface="Calibri"/>
                </a:rPr>
                <a:t>IF COMPLAINANT DOES </a:t>
              </a:r>
              <a:r>
                <a:rPr lang="en-US" sz="2000" b="1" i="0" u="sng" strike="noStrike" cap="none">
                  <a:solidFill>
                    <a:schemeClr val="dk1"/>
                  </a:solidFill>
                  <a:latin typeface="Calibri"/>
                  <a:ea typeface="Calibri"/>
                  <a:cs typeface="Calibri"/>
                  <a:sym typeface="Calibri"/>
                </a:rPr>
                <a:t>NOT</a:t>
              </a:r>
              <a:r>
                <a:rPr lang="en-US" sz="2000" b="1" i="0" u="none" strike="noStrike" cap="none">
                  <a:solidFill>
                    <a:schemeClr val="dk1"/>
                  </a:solidFill>
                  <a:latin typeface="Calibri"/>
                  <a:ea typeface="Calibri"/>
                  <a:cs typeface="Calibri"/>
                  <a:sym typeface="Calibri"/>
                </a:rPr>
                <a:t> FILE A FORMAL COMPLAINT OF SEXUAL HARASSMENT, DECIDE WHETHER THERE THEY AS TITLE IX COORDINATOR NEED to FILE COMPLAINT</a:t>
              </a:r>
              <a:endParaRPr sz="2000" b="0" i="0" u="none" strike="noStrike" cap="none">
                <a:solidFill>
                  <a:schemeClr val="dk1"/>
                </a:solidFill>
                <a:latin typeface="Calibri"/>
                <a:ea typeface="Calibri"/>
                <a:cs typeface="Calibri"/>
                <a:sym typeface="Calibri"/>
              </a:endParaRPr>
            </a:p>
          </p:txBody>
        </p:sp>
      </p:grpSp>
      <p:sp>
        <p:nvSpPr>
          <p:cNvPr id="694" name="Google Shape;694;p8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695" name="Google Shape;695;p8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mtClean="0"/>
              <a:t>VSBIT SPONSORED TRAINING MATERIALS Aug. 31 2020 / For Educational Purposes Only Shall Not Constitute Legal Advice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a:solidFill>
                  <a:srgbClr val="00B050"/>
                </a:solidFill>
              </a:rPr>
              <a:t>Title IX Prohibitions Against Sex Based Discrimination</a:t>
            </a:r>
            <a:endParaRPr>
              <a:solidFill>
                <a:srgbClr val="00B050"/>
              </a:solidFill>
            </a:endParaRPr>
          </a:p>
        </p:txBody>
      </p:sp>
      <p:sp>
        <p:nvSpPr>
          <p:cNvPr id="133" name="Google Shape;13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Title IX of the Education Amendments Act of 1972 (“Title IX”) announced a prohibition against discrimination - on the basis of sex - in educational programs and activities, including employment and admissions for recipients of federal funds, which typically is most schools.  </a:t>
            </a:r>
            <a:endParaRPr/>
          </a:p>
          <a:p>
            <a:pPr marL="228600" lvl="0" indent="-228600" algn="l" rtl="0">
              <a:lnSpc>
                <a:spcPct val="90000"/>
              </a:lnSpc>
              <a:spcBef>
                <a:spcPts val="1000"/>
              </a:spcBef>
              <a:spcAft>
                <a:spcPts val="0"/>
              </a:spcAft>
              <a:buClr>
                <a:schemeClr val="dk1"/>
              </a:buClr>
              <a:buSzPts val="2800"/>
              <a:buChar char="•"/>
            </a:pPr>
            <a:r>
              <a:rPr lang="en-US"/>
              <a:t>All forms of sex-based discrimination, </a:t>
            </a:r>
            <a:r>
              <a:rPr lang="en-US" u="sng"/>
              <a:t>including sexual harassment</a:t>
            </a:r>
            <a:r>
              <a:rPr lang="en-US"/>
              <a:t>, were thus also prohibited by Federal Law.</a:t>
            </a:r>
            <a:endParaRPr/>
          </a:p>
          <a:p>
            <a:pPr marL="228600" lvl="0" indent="-228600" algn="l" rtl="0">
              <a:lnSpc>
                <a:spcPct val="90000"/>
              </a:lnSpc>
              <a:spcBef>
                <a:spcPts val="1000"/>
              </a:spcBef>
              <a:spcAft>
                <a:spcPts val="0"/>
              </a:spcAft>
              <a:buClr>
                <a:schemeClr val="dk1"/>
              </a:buClr>
              <a:buSzPts val="2800"/>
              <a:buChar char="•"/>
            </a:pPr>
            <a:r>
              <a:rPr lang="en-US"/>
              <a:t>Accordingly most school districts already had an obligation to respond to sexual harassment in a manner that complies with federal law.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9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Calibri"/>
              <a:buNone/>
            </a:pPr>
            <a:r>
              <a:rPr lang="en-US" sz="3959"/>
              <a:t>V. Supportive Measures, Informal Resolution, Emergency Removal, Leave, Remedial Actions.</a:t>
            </a:r>
            <a:endParaRPr sz="3959"/>
          </a:p>
        </p:txBody>
      </p:sp>
      <p:sp>
        <p:nvSpPr>
          <p:cNvPr id="701" name="Google Shape;701;p9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en-US"/>
              <a:t>Employment:  Paid administrative leave, reassignment or admonition.</a:t>
            </a:r>
            <a:endParaRPr/>
          </a:p>
          <a:p>
            <a:pPr marL="228600" lvl="0" indent="-50800" algn="l" rtl="0">
              <a:lnSpc>
                <a:spcPct val="90000"/>
              </a:lnSpc>
              <a:spcBef>
                <a:spcPts val="0"/>
              </a:spcBef>
              <a:spcAft>
                <a:spcPts val="0"/>
              </a:spcAft>
              <a:buClr>
                <a:schemeClr val="dk1"/>
              </a:buClr>
              <a:buSzPts val="2800"/>
              <a:buNone/>
            </a:pPr>
            <a:r>
              <a:rPr lang="en-US"/>
              <a:t>We do not, absent extenuating circumstances, reassign the complainant</a:t>
            </a:r>
            <a:endParaRPr/>
          </a:p>
          <a:p>
            <a:pPr marL="228600" lvl="0" indent="-50800" algn="l" rtl="0">
              <a:lnSpc>
                <a:spcPct val="90000"/>
              </a:lnSpc>
              <a:spcBef>
                <a:spcPts val="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1"/>
          <p:cNvSpPr txBox="1">
            <a:spLocks noGrp="1"/>
          </p:cNvSpPr>
          <p:nvPr>
            <p:ph type="title"/>
          </p:nvPr>
        </p:nvSpPr>
        <p:spPr>
          <a:xfrm>
            <a:off x="180304" y="1"/>
            <a:ext cx="11173496" cy="52803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SUPPORTIVE MEASURES</a:t>
            </a:r>
            <a:endParaRPr sz="3959" b="1">
              <a:solidFill>
                <a:srgbClr val="00B050"/>
              </a:solidFill>
            </a:endParaRPr>
          </a:p>
        </p:txBody>
      </p:sp>
      <p:sp>
        <p:nvSpPr>
          <p:cNvPr id="707" name="Google Shape;707;p91"/>
          <p:cNvSpPr txBox="1">
            <a:spLocks noGrp="1"/>
          </p:cNvSpPr>
          <p:nvPr>
            <p:ph type="body" idx="1"/>
          </p:nvPr>
        </p:nvSpPr>
        <p:spPr>
          <a:xfrm>
            <a:off x="180304" y="631064"/>
            <a:ext cx="11173496" cy="6027313"/>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170"/>
              <a:buNone/>
            </a:pPr>
            <a:r>
              <a:rPr lang="en-US" sz="2170"/>
              <a:t>“</a:t>
            </a:r>
            <a:r>
              <a:rPr lang="en-US" sz="2170" u="sng"/>
              <a:t>Supportive Measures </a:t>
            </a:r>
            <a:r>
              <a:rPr lang="en-US" sz="2170"/>
              <a:t>are non-disciplinary, non-punitive, individualized services, offered as appropriate, as reasonably available, and without fee or charge to the Complainant or Respondent </a:t>
            </a:r>
            <a:r>
              <a:rPr lang="en-US" sz="2170" b="1"/>
              <a:t>before or after the filing of a Formal Complaint of Sexual Harassment or where no formal complaint has been filed.</a:t>
            </a:r>
            <a:endParaRPr/>
          </a:p>
          <a:p>
            <a:pPr marL="0" lvl="0" indent="0" algn="l" rtl="0">
              <a:lnSpc>
                <a:spcPct val="70000"/>
              </a:lnSpc>
              <a:spcBef>
                <a:spcPts val="1000"/>
              </a:spcBef>
              <a:spcAft>
                <a:spcPts val="0"/>
              </a:spcAft>
              <a:buClr>
                <a:schemeClr val="dk1"/>
              </a:buClr>
              <a:buSzPts val="2170"/>
              <a:buNone/>
            </a:pPr>
            <a:r>
              <a:rPr lang="en-US" sz="2170"/>
              <a:t>Such measures are designed to </a:t>
            </a:r>
            <a:r>
              <a:rPr lang="en-US" sz="2170" b="1">
                <a:solidFill>
                  <a:srgbClr val="00B050"/>
                </a:solidFill>
              </a:rPr>
              <a:t>restore or preserve equal access to the District’s education program or activity without unreasonably burdening the other party </a:t>
            </a:r>
            <a:r>
              <a:rPr lang="en-US" sz="2170"/>
              <a:t>including measures designed to protect the safety of all parties or the District’s educational environment, or deter sexual harassment. </a:t>
            </a:r>
            <a:endParaRPr/>
          </a:p>
          <a:p>
            <a:pPr marL="0" lvl="0" indent="0" algn="l" rtl="0">
              <a:lnSpc>
                <a:spcPct val="70000"/>
              </a:lnSpc>
              <a:spcBef>
                <a:spcPts val="1000"/>
              </a:spcBef>
              <a:spcAft>
                <a:spcPts val="0"/>
              </a:spcAft>
              <a:buClr>
                <a:schemeClr val="dk1"/>
              </a:buClr>
              <a:buSzPts val="2170"/>
              <a:buNone/>
            </a:pPr>
            <a:r>
              <a:rPr lang="en-US" sz="2170"/>
              <a:t>These measures may include, but are not limited to, the following:</a:t>
            </a:r>
            <a:endParaRPr/>
          </a:p>
          <a:p>
            <a:pPr marL="685800" lvl="1" indent="-228600" algn="l" rtl="0">
              <a:lnSpc>
                <a:spcPct val="70000"/>
              </a:lnSpc>
              <a:spcBef>
                <a:spcPts val="500"/>
              </a:spcBef>
              <a:spcAft>
                <a:spcPts val="0"/>
              </a:spcAft>
              <a:buClr>
                <a:schemeClr val="dk1"/>
              </a:buClr>
              <a:buSzPts val="1860"/>
              <a:buChar char="•"/>
            </a:pPr>
            <a:r>
              <a:rPr lang="en-US" sz="1860"/>
              <a:t>Counseling</a:t>
            </a:r>
            <a:endParaRPr/>
          </a:p>
          <a:p>
            <a:pPr marL="685800" lvl="1" indent="-228600" algn="l" rtl="0">
              <a:lnSpc>
                <a:spcPct val="70000"/>
              </a:lnSpc>
              <a:spcBef>
                <a:spcPts val="500"/>
              </a:spcBef>
              <a:spcAft>
                <a:spcPts val="0"/>
              </a:spcAft>
              <a:buClr>
                <a:schemeClr val="dk1"/>
              </a:buClr>
              <a:buSzPts val="1860"/>
              <a:buChar char="•"/>
            </a:pPr>
            <a:r>
              <a:rPr lang="en-US" sz="1860"/>
              <a:t>Extensions of deadlines or other course-related adjustments;</a:t>
            </a:r>
            <a:endParaRPr/>
          </a:p>
          <a:p>
            <a:pPr marL="685800" lvl="1" indent="-228600" algn="l" rtl="0">
              <a:lnSpc>
                <a:spcPct val="70000"/>
              </a:lnSpc>
              <a:spcBef>
                <a:spcPts val="500"/>
              </a:spcBef>
              <a:spcAft>
                <a:spcPts val="0"/>
              </a:spcAft>
              <a:buClr>
                <a:schemeClr val="dk1"/>
              </a:buClr>
              <a:buSzPts val="1860"/>
              <a:buChar char="•"/>
            </a:pPr>
            <a:r>
              <a:rPr lang="en-US" sz="1860"/>
              <a:t>Modifications of work or class schedules;</a:t>
            </a:r>
            <a:endParaRPr/>
          </a:p>
          <a:p>
            <a:pPr marL="685800" lvl="1" indent="-228600" algn="l" rtl="0">
              <a:lnSpc>
                <a:spcPct val="70000"/>
              </a:lnSpc>
              <a:spcBef>
                <a:spcPts val="500"/>
              </a:spcBef>
              <a:spcAft>
                <a:spcPts val="0"/>
              </a:spcAft>
              <a:buClr>
                <a:schemeClr val="dk1"/>
              </a:buClr>
              <a:buSzPts val="1860"/>
              <a:buChar char="•"/>
            </a:pPr>
            <a:r>
              <a:rPr lang="en-US" sz="1860"/>
              <a:t>Campus escort services;</a:t>
            </a:r>
            <a:endParaRPr/>
          </a:p>
          <a:p>
            <a:pPr marL="685800" lvl="1" indent="-228600" algn="l" rtl="0">
              <a:lnSpc>
                <a:spcPct val="70000"/>
              </a:lnSpc>
              <a:spcBef>
                <a:spcPts val="500"/>
              </a:spcBef>
              <a:spcAft>
                <a:spcPts val="0"/>
              </a:spcAft>
              <a:buClr>
                <a:schemeClr val="dk1"/>
              </a:buClr>
              <a:buSzPts val="1860"/>
              <a:buChar char="•"/>
            </a:pPr>
            <a:r>
              <a:rPr lang="en-US" sz="1860"/>
              <a:t>Mutual restrictions on contact between the parties;</a:t>
            </a:r>
            <a:endParaRPr/>
          </a:p>
          <a:p>
            <a:pPr marL="685800" lvl="1" indent="-228600" algn="l" rtl="0">
              <a:lnSpc>
                <a:spcPct val="70000"/>
              </a:lnSpc>
              <a:spcBef>
                <a:spcPts val="500"/>
              </a:spcBef>
              <a:spcAft>
                <a:spcPts val="0"/>
              </a:spcAft>
              <a:buClr>
                <a:schemeClr val="dk1"/>
              </a:buClr>
              <a:buSzPts val="1860"/>
              <a:buChar char="•"/>
            </a:pPr>
            <a:r>
              <a:rPr lang="en-US" sz="1860"/>
              <a:t>Changes in work locations;</a:t>
            </a:r>
            <a:endParaRPr/>
          </a:p>
          <a:p>
            <a:pPr marL="685800" lvl="1" indent="-228600" algn="l" rtl="0">
              <a:lnSpc>
                <a:spcPct val="70000"/>
              </a:lnSpc>
              <a:spcBef>
                <a:spcPts val="500"/>
              </a:spcBef>
              <a:spcAft>
                <a:spcPts val="0"/>
              </a:spcAft>
              <a:buClr>
                <a:schemeClr val="dk1"/>
              </a:buClr>
              <a:buSzPts val="1860"/>
              <a:buChar char="•"/>
            </a:pPr>
            <a:r>
              <a:rPr lang="en-US" sz="1860"/>
              <a:t>Leaves of absence;</a:t>
            </a:r>
            <a:endParaRPr/>
          </a:p>
          <a:p>
            <a:pPr marL="685800" lvl="1" indent="-228600" algn="l" rtl="0">
              <a:lnSpc>
                <a:spcPct val="70000"/>
              </a:lnSpc>
              <a:spcBef>
                <a:spcPts val="500"/>
              </a:spcBef>
              <a:spcAft>
                <a:spcPts val="0"/>
              </a:spcAft>
              <a:buClr>
                <a:schemeClr val="dk1"/>
              </a:buClr>
              <a:buSzPts val="1860"/>
              <a:buChar char="•"/>
            </a:pPr>
            <a:r>
              <a:rPr lang="en-US" sz="1860"/>
              <a:t>Increased security and monitoring of certain areas of the district campus;</a:t>
            </a:r>
            <a:endParaRPr/>
          </a:p>
          <a:p>
            <a:pPr marL="685800" lvl="1" indent="-228600" algn="l" rtl="0">
              <a:lnSpc>
                <a:spcPct val="70000"/>
              </a:lnSpc>
              <a:spcBef>
                <a:spcPts val="500"/>
              </a:spcBef>
              <a:spcAft>
                <a:spcPts val="0"/>
              </a:spcAft>
              <a:buClr>
                <a:schemeClr val="dk1"/>
              </a:buClr>
              <a:buSzPts val="1860"/>
              <a:buChar char="•"/>
            </a:pPr>
            <a:r>
              <a:rPr lang="en-US" sz="1860"/>
              <a:t>And other similar measures. </a:t>
            </a:r>
            <a:endParaRPr sz="1860"/>
          </a:p>
          <a:p>
            <a:pPr marL="457200" lvl="1" indent="0" algn="l" rtl="0">
              <a:lnSpc>
                <a:spcPct val="70000"/>
              </a:lnSpc>
              <a:spcBef>
                <a:spcPts val="500"/>
              </a:spcBef>
              <a:spcAft>
                <a:spcPts val="0"/>
              </a:spcAft>
              <a:buClr>
                <a:schemeClr val="dk1"/>
              </a:buClr>
              <a:buSzPts val="1860"/>
              <a:buNone/>
            </a:pPr>
            <a:r>
              <a:rPr lang="en-US" sz="1860" i="1"/>
              <a:t>SOURCE: </a:t>
            </a:r>
            <a:r>
              <a:rPr lang="en-US" sz="1860"/>
              <a:t>Title IX Policy, Section II. N.</a:t>
            </a:r>
            <a:endParaRPr/>
          </a:p>
          <a:p>
            <a:pPr marL="457200" lvl="1" indent="0" algn="l" rtl="0">
              <a:lnSpc>
                <a:spcPct val="70000"/>
              </a:lnSpc>
              <a:spcBef>
                <a:spcPts val="500"/>
              </a:spcBef>
              <a:spcAft>
                <a:spcPts val="0"/>
              </a:spcAft>
              <a:buClr>
                <a:schemeClr val="dk1"/>
              </a:buClr>
              <a:buSzPts val="1860"/>
              <a:buNone/>
            </a:pPr>
            <a:endParaRPr sz="1860"/>
          </a:p>
          <a:p>
            <a:pPr marL="457200" lvl="1" indent="0" algn="l" rtl="0">
              <a:lnSpc>
                <a:spcPct val="70000"/>
              </a:lnSpc>
              <a:spcBef>
                <a:spcPts val="500"/>
              </a:spcBef>
              <a:spcAft>
                <a:spcPts val="0"/>
              </a:spcAft>
              <a:buClr>
                <a:schemeClr val="dk1"/>
              </a:buClr>
              <a:buSzPts val="1860"/>
              <a:buNone/>
            </a:pPr>
            <a:r>
              <a:rPr lang="en-US" sz="1860" b="1" i="1"/>
              <a:t>AGAIN</a:t>
            </a:r>
            <a:r>
              <a:rPr lang="en-US" sz="1860" i="1"/>
              <a:t>: </a:t>
            </a:r>
            <a:r>
              <a:rPr lang="en-US" sz="1860" b="1" i="1"/>
              <a:t>These measures must NOT “unreasonably burden” either party – Complainant OR Respondent. OR the school risks engaging in “sex based” discrimination. </a:t>
            </a:r>
            <a:endParaRPr sz="1860" b="1" i="1"/>
          </a:p>
          <a:p>
            <a:pPr marL="685800" lvl="1" indent="-110490" algn="l" rtl="0">
              <a:lnSpc>
                <a:spcPct val="70000"/>
              </a:lnSpc>
              <a:spcBef>
                <a:spcPts val="500"/>
              </a:spcBef>
              <a:spcAft>
                <a:spcPts val="0"/>
              </a:spcAft>
              <a:buClr>
                <a:schemeClr val="dk1"/>
              </a:buClr>
              <a:buSzPts val="1860"/>
              <a:buNone/>
            </a:pPr>
            <a:endParaRPr sz="1860"/>
          </a:p>
          <a:p>
            <a:pPr marL="685800" lvl="1" indent="-110490" algn="l" rtl="0">
              <a:lnSpc>
                <a:spcPct val="70000"/>
              </a:lnSpc>
              <a:spcBef>
                <a:spcPts val="500"/>
              </a:spcBef>
              <a:spcAft>
                <a:spcPts val="0"/>
              </a:spcAft>
              <a:buClr>
                <a:schemeClr val="dk1"/>
              </a:buClr>
              <a:buSzPts val="1860"/>
              <a:buNone/>
            </a:pPr>
            <a:endParaRPr sz="186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t>
            </a:r>
            <a:r>
              <a:rPr lang="en-US" b="1">
                <a:solidFill>
                  <a:srgbClr val="00B050"/>
                </a:solidFill>
              </a:rPr>
              <a:t>Emergency Removal</a:t>
            </a:r>
            <a:r>
              <a:rPr lang="en-US"/>
              <a:t>”</a:t>
            </a:r>
            <a:endParaRPr/>
          </a:p>
        </p:txBody>
      </p:sp>
      <p:sp>
        <p:nvSpPr>
          <p:cNvPr id="713" name="Google Shape;713;p9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70000"/>
              </a:lnSpc>
              <a:spcBef>
                <a:spcPts val="0"/>
              </a:spcBef>
              <a:spcAft>
                <a:spcPts val="0"/>
              </a:spcAft>
              <a:buClr>
                <a:schemeClr val="dk1"/>
              </a:buClr>
              <a:buSzPts val="2590"/>
              <a:buChar char="•"/>
            </a:pPr>
            <a:r>
              <a:rPr lang="en-US" sz="2590"/>
              <a:t>Nothing in this Policy, or Title IX Grievance Process, precludes a District from removing a Respondent from the District’s education program or activity on an emergency basis, </a:t>
            </a:r>
            <a:r>
              <a:rPr lang="en-US" sz="2590" b="1"/>
              <a:t>provided that the District undertakes an individualized safety and risk analysis</a:t>
            </a:r>
            <a:r>
              <a:rPr lang="en-US" sz="2590"/>
              <a:t>, determines that an </a:t>
            </a:r>
            <a:r>
              <a:rPr lang="en-US" sz="2590" b="1"/>
              <a:t>immediate threat to the physical health or safety of any student or other individual arising from the allegations of sexual harassment justifies removal</a:t>
            </a:r>
            <a:r>
              <a:rPr lang="en-US" sz="2590"/>
              <a:t>, and provides the Respondent with </a:t>
            </a:r>
            <a:r>
              <a:rPr lang="en-US" sz="2590" b="1"/>
              <a:t>notice and an opportunity to challenge the decision immediately following the removal</a:t>
            </a:r>
            <a:r>
              <a:rPr lang="en-US" sz="2590"/>
              <a:t>. </a:t>
            </a:r>
            <a:endParaRPr sz="2590"/>
          </a:p>
          <a:p>
            <a:pPr marL="228600" lvl="0" indent="-228600" algn="l" rtl="0">
              <a:lnSpc>
                <a:spcPct val="70000"/>
              </a:lnSpc>
              <a:spcBef>
                <a:spcPts val="1000"/>
              </a:spcBef>
              <a:spcAft>
                <a:spcPts val="0"/>
              </a:spcAft>
              <a:buClr>
                <a:schemeClr val="dk1"/>
              </a:buClr>
              <a:buSzPts val="2590"/>
              <a:buChar char="•"/>
            </a:pPr>
            <a:r>
              <a:rPr lang="en-US" sz="2590"/>
              <a:t>This provision may not be construed to modify any rights under the Individuals with Disabilities Education Act, Section 504 of the Rehabilitation Act of 1973, or the Americans with Disabilities Act.  </a:t>
            </a:r>
            <a:endParaRPr sz="2590"/>
          </a:p>
          <a:p>
            <a:pPr marL="228600" lvl="0" indent="-228600" algn="l" rtl="0">
              <a:lnSpc>
                <a:spcPct val="70000"/>
              </a:lnSpc>
              <a:spcBef>
                <a:spcPts val="1000"/>
              </a:spcBef>
              <a:spcAft>
                <a:spcPts val="0"/>
              </a:spcAft>
              <a:buClr>
                <a:schemeClr val="dk1"/>
              </a:buClr>
              <a:buSzPts val="2590"/>
              <a:buChar char="•"/>
            </a:pPr>
            <a:r>
              <a:rPr lang="en-US" sz="2590"/>
              <a:t>Such removal shall not be disciplinary.</a:t>
            </a:r>
            <a:endParaRPr/>
          </a:p>
          <a:p>
            <a:pPr marL="0" lvl="0" indent="0" algn="l" rtl="0">
              <a:lnSpc>
                <a:spcPct val="70000"/>
              </a:lnSpc>
              <a:spcBef>
                <a:spcPts val="1000"/>
              </a:spcBef>
              <a:spcAft>
                <a:spcPts val="0"/>
              </a:spcAft>
              <a:buClr>
                <a:schemeClr val="dk1"/>
              </a:buClr>
              <a:buSzPts val="2590"/>
              <a:buNone/>
            </a:pPr>
            <a:r>
              <a:rPr lang="en-US" sz="2590" i="1"/>
              <a:t>SOURCE: </a:t>
            </a:r>
            <a:r>
              <a:rPr lang="en-US" sz="2590"/>
              <a:t>Title IX Policy, Section IV. A.5.</a:t>
            </a:r>
            <a:endParaRPr sz="2590"/>
          </a:p>
          <a:p>
            <a:pPr marL="0" lvl="0" indent="0" algn="l" rtl="0">
              <a:lnSpc>
                <a:spcPct val="70000"/>
              </a:lnSpc>
              <a:spcBef>
                <a:spcPts val="1000"/>
              </a:spcBef>
              <a:spcAft>
                <a:spcPts val="0"/>
              </a:spcAft>
              <a:buClr>
                <a:schemeClr val="dk1"/>
              </a:buClr>
              <a:buSzPts val="2590"/>
              <a:buNone/>
            </a:pPr>
            <a:endParaRPr sz="259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9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u="sng">
                <a:solidFill>
                  <a:srgbClr val="00B050"/>
                </a:solidFill>
              </a:rPr>
              <a:t>Administrative Leave</a:t>
            </a:r>
            <a:endParaRPr b="1" u="sng">
              <a:solidFill>
                <a:srgbClr val="00B050"/>
              </a:solidFill>
            </a:endParaRPr>
          </a:p>
        </p:txBody>
      </p:sp>
      <p:sp>
        <p:nvSpPr>
          <p:cNvPr id="719" name="Google Shape;719;p9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Nothing in this Policy precludes a recipient from placing a non-student employee respondent on administrative leave during the pendency of the Title IX Grievance Process.  This provision may not be construed to modify any rights under Section 504 of the Rehabilitation Act of 1973 or the Americans with Disabilities Act.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US" i="1"/>
              <a:t>SOURCE: </a:t>
            </a:r>
            <a:r>
              <a:rPr lang="en-US"/>
              <a:t>Title IX Policy, Section IV. A.6.</a:t>
            </a:r>
            <a:endParaRPr/>
          </a:p>
          <a:p>
            <a:pPr marL="0" lvl="0" indent="0" algn="l" rtl="0">
              <a:lnSpc>
                <a:spcPct val="90000"/>
              </a:lnSpc>
              <a:spcBef>
                <a:spcPts val="1000"/>
              </a:spcBef>
              <a:spcAft>
                <a:spcPts val="0"/>
              </a:spcAft>
              <a:buClr>
                <a:schemeClr val="dk1"/>
              </a:buClr>
              <a:buSzPts val="2800"/>
              <a:buNone/>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723"/>
        <p:cNvGrpSpPr/>
        <p:nvPr/>
      </p:nvGrpSpPr>
      <p:grpSpPr>
        <a:xfrm>
          <a:off x="0" y="0"/>
          <a:ext cx="0" cy="0"/>
          <a:chOff x="0" y="0"/>
          <a:chExt cx="0" cy="0"/>
        </a:xfrm>
      </p:grpSpPr>
      <p:sp>
        <p:nvSpPr>
          <p:cNvPr id="724" name="Google Shape;724;p94"/>
          <p:cNvSpPr txBox="1">
            <a:spLocks noGrp="1"/>
          </p:cNvSpPr>
          <p:nvPr>
            <p:ph type="title"/>
          </p:nvPr>
        </p:nvSpPr>
        <p:spPr>
          <a:xfrm>
            <a:off x="838200" y="365126"/>
            <a:ext cx="10515600" cy="62654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a:t>“</a:t>
            </a:r>
            <a:r>
              <a:rPr lang="en-US" sz="3959" b="1">
                <a:solidFill>
                  <a:srgbClr val="00B050"/>
                </a:solidFill>
              </a:rPr>
              <a:t>INFORMAL RESOLUTION</a:t>
            </a:r>
            <a:r>
              <a:rPr lang="en-US" sz="3959"/>
              <a:t>” Policy. IV.D.</a:t>
            </a:r>
            <a:endParaRPr sz="3959"/>
          </a:p>
        </p:txBody>
      </p:sp>
      <p:sp>
        <p:nvSpPr>
          <p:cNvPr id="725" name="Google Shape;725;p94"/>
          <p:cNvSpPr txBox="1">
            <a:spLocks noGrp="1"/>
          </p:cNvSpPr>
          <p:nvPr>
            <p:ph type="body" idx="1"/>
          </p:nvPr>
        </p:nvSpPr>
        <p:spPr>
          <a:xfrm>
            <a:off x="244699" y="991674"/>
            <a:ext cx="11758411" cy="5563672"/>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170"/>
              <a:buNone/>
            </a:pPr>
            <a:r>
              <a:rPr lang="en-US" sz="2170"/>
              <a:t>“At any time prior to reaching a determination regarding responsibility (but </a:t>
            </a:r>
            <a:r>
              <a:rPr lang="en-US" sz="2170" b="1">
                <a:solidFill>
                  <a:srgbClr val="00B050"/>
                </a:solidFill>
              </a:rPr>
              <a:t>only after the filing of a formal complaint), </a:t>
            </a:r>
            <a:r>
              <a:rPr lang="en-US" sz="2170"/>
              <a:t>the District may offer an optional informal resolution process (e.g., mediation, arbitration), provided that the District:</a:t>
            </a:r>
            <a:endParaRPr/>
          </a:p>
          <a:p>
            <a:pPr marL="0" lvl="0" indent="0" algn="l" rtl="0">
              <a:lnSpc>
                <a:spcPct val="70000"/>
              </a:lnSpc>
              <a:spcBef>
                <a:spcPts val="1000"/>
              </a:spcBef>
              <a:spcAft>
                <a:spcPts val="0"/>
              </a:spcAft>
              <a:buClr>
                <a:schemeClr val="dk1"/>
              </a:buClr>
              <a:buSzPts val="2170"/>
              <a:buNone/>
            </a:pPr>
            <a:r>
              <a:rPr lang="en-US" sz="2170"/>
              <a:t>1.May not require as a condition of enrollment or continuing enrollment, or employment or continuing employment, or enjoyment of any other right, waiver of the right to a Sexual Harassment Investigation of a Formal Complaint of Sexual Harassment, such as may occur through Informal Resolution (Prohibiting a “Quid Pro Quo” i.e.: Conditioning Employment or Enrollment on Accepting this Offer/Waiving Right to Grievance); </a:t>
            </a:r>
            <a:endParaRPr sz="2170"/>
          </a:p>
          <a:p>
            <a:pPr marL="0" lvl="0" indent="0" algn="l" rtl="0">
              <a:lnSpc>
                <a:spcPct val="70000"/>
              </a:lnSpc>
              <a:spcBef>
                <a:spcPts val="1000"/>
              </a:spcBef>
              <a:spcAft>
                <a:spcPts val="0"/>
              </a:spcAft>
              <a:buClr>
                <a:schemeClr val="dk1"/>
              </a:buClr>
              <a:buSzPts val="2170"/>
              <a:buNone/>
            </a:pPr>
            <a:r>
              <a:rPr lang="en-US" sz="2170"/>
              <a:t>2.May not offer an informal resolution process unless a Formal Complaint of Sexual Harassment is filed;</a:t>
            </a:r>
            <a:endParaRPr/>
          </a:p>
          <a:p>
            <a:pPr marL="0" lvl="0" indent="0" algn="l" rtl="0">
              <a:lnSpc>
                <a:spcPct val="70000"/>
              </a:lnSpc>
              <a:spcBef>
                <a:spcPts val="1000"/>
              </a:spcBef>
              <a:spcAft>
                <a:spcPts val="0"/>
              </a:spcAft>
              <a:buClr>
                <a:schemeClr val="dk1"/>
              </a:buClr>
              <a:buSzPts val="2170"/>
              <a:buNone/>
            </a:pPr>
            <a:r>
              <a:rPr lang="en-US" sz="2170"/>
              <a:t>3. Provides written notice to the parties disclosing:</a:t>
            </a:r>
            <a:endParaRPr/>
          </a:p>
          <a:p>
            <a:pPr marL="0" lvl="0" indent="0" algn="l" rtl="0">
              <a:lnSpc>
                <a:spcPct val="70000"/>
              </a:lnSpc>
              <a:spcBef>
                <a:spcPts val="1000"/>
              </a:spcBef>
              <a:spcAft>
                <a:spcPts val="0"/>
              </a:spcAft>
              <a:buClr>
                <a:schemeClr val="dk1"/>
              </a:buClr>
              <a:buSzPts val="2170"/>
              <a:buNone/>
            </a:pPr>
            <a:r>
              <a:rPr lang="en-US" sz="2170"/>
              <a:t>	a)The allegations of the Formal Complaint of Sexual Harassment;</a:t>
            </a:r>
            <a:endParaRPr/>
          </a:p>
          <a:p>
            <a:pPr marL="914400" lvl="2" indent="0" algn="l" rtl="0">
              <a:lnSpc>
                <a:spcPct val="70000"/>
              </a:lnSpc>
              <a:spcBef>
                <a:spcPts val="500"/>
              </a:spcBef>
              <a:spcAft>
                <a:spcPts val="0"/>
              </a:spcAft>
              <a:buClr>
                <a:schemeClr val="dk1"/>
              </a:buClr>
              <a:buSzPts val="1550"/>
              <a:buNone/>
            </a:pPr>
            <a:r>
              <a:rPr lang="en-US" sz="1550"/>
              <a:t>b) The requirements of the information resolution process including the circumstances under which it precludes the parties from resuming a formal complaint arising from the same allegations, provided, however, that at any time prior to agreeing to an informal final  resolution, any party has the right to withdraw from the informal resolution process and resume the grievance process with respect to the formal complaint; and</a:t>
            </a:r>
            <a:endParaRPr/>
          </a:p>
          <a:p>
            <a:pPr marL="914400" lvl="2" indent="0" algn="l" rtl="0">
              <a:lnSpc>
                <a:spcPct val="70000"/>
              </a:lnSpc>
              <a:spcBef>
                <a:spcPts val="500"/>
              </a:spcBef>
              <a:spcAft>
                <a:spcPts val="0"/>
              </a:spcAft>
              <a:buClr>
                <a:schemeClr val="dk1"/>
              </a:buClr>
              <a:buSzPts val="1550"/>
              <a:buNone/>
            </a:pPr>
            <a:r>
              <a:rPr lang="en-US" sz="1550"/>
              <a:t>c) Any consequences resulting from participating in the informal resolution process, including the records that will be maintained or could be shared. </a:t>
            </a:r>
            <a:endParaRPr/>
          </a:p>
          <a:p>
            <a:pPr marL="0" lvl="0" indent="0" algn="l" rtl="0">
              <a:lnSpc>
                <a:spcPct val="70000"/>
              </a:lnSpc>
              <a:spcBef>
                <a:spcPts val="1000"/>
              </a:spcBef>
              <a:spcAft>
                <a:spcPts val="0"/>
              </a:spcAft>
              <a:buClr>
                <a:schemeClr val="dk1"/>
              </a:buClr>
              <a:buSzPts val="2170"/>
              <a:buNone/>
            </a:pPr>
            <a:r>
              <a:rPr lang="en-US" sz="2170"/>
              <a:t>4.Obtains the parties’ voluntary written consent to the informal resolution process; and</a:t>
            </a:r>
            <a:endParaRPr/>
          </a:p>
          <a:p>
            <a:pPr marL="0" lvl="0" indent="0" algn="l" rtl="0">
              <a:lnSpc>
                <a:spcPct val="70000"/>
              </a:lnSpc>
              <a:spcBef>
                <a:spcPts val="1000"/>
              </a:spcBef>
              <a:spcAft>
                <a:spcPts val="0"/>
              </a:spcAft>
              <a:buClr>
                <a:schemeClr val="dk1"/>
              </a:buClr>
              <a:buSzPts val="2170"/>
              <a:buNone/>
            </a:pPr>
            <a:r>
              <a:rPr lang="en-US" sz="2170"/>
              <a:t>5. </a:t>
            </a:r>
            <a:r>
              <a:rPr lang="en-US" sz="2170" b="1" i="1">
                <a:solidFill>
                  <a:srgbClr val="FF0000"/>
                </a:solidFill>
              </a:rPr>
              <a:t>Does not offer or facilitate an informal resolution process to resolve allegations that an employee sexually harassed a student</a:t>
            </a:r>
            <a:r>
              <a:rPr lang="en-US" sz="2170"/>
              <a:t>. </a:t>
            </a:r>
            <a:endParaRPr/>
          </a:p>
          <a:p>
            <a:pPr marL="0" lvl="0" indent="0" algn="l" rtl="0">
              <a:lnSpc>
                <a:spcPct val="70000"/>
              </a:lnSpc>
              <a:spcBef>
                <a:spcPts val="1000"/>
              </a:spcBef>
              <a:spcAft>
                <a:spcPts val="0"/>
              </a:spcAft>
              <a:buClr>
                <a:schemeClr val="dk1"/>
              </a:buClr>
              <a:buSzPts val="2170"/>
              <a:buNone/>
            </a:pPr>
            <a:endParaRPr sz="217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9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Limits on “INFORMAL RESOLUTION</a:t>
            </a:r>
            <a:r>
              <a:rPr lang="en-US"/>
              <a:t>” </a:t>
            </a:r>
            <a:endParaRPr/>
          </a:p>
        </p:txBody>
      </p:sp>
      <p:sp>
        <p:nvSpPr>
          <p:cNvPr id="731" name="Google Shape;731;p9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CANNOT be offered, if there has NOT be the filing of a Formal Complaint of Sexual Harassment. </a:t>
            </a:r>
            <a:endParaRPr/>
          </a:p>
          <a:p>
            <a:pPr marL="228600" lvl="0" indent="-228600" algn="l" rtl="0">
              <a:lnSpc>
                <a:spcPct val="90000"/>
              </a:lnSpc>
              <a:spcBef>
                <a:spcPts val="1000"/>
              </a:spcBef>
              <a:spcAft>
                <a:spcPts val="0"/>
              </a:spcAft>
              <a:buClr>
                <a:schemeClr val="dk1"/>
              </a:buClr>
              <a:buSzPts val="2800"/>
              <a:buChar char="•"/>
            </a:pPr>
            <a:r>
              <a:rPr lang="en-US"/>
              <a:t>CANNOT be offered in cases of Staff/Teacher on Student harassment.</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Any times when it </a:t>
            </a:r>
            <a:r>
              <a:rPr lang="en-US" i="1"/>
              <a:t>shouldn’t be offered?</a:t>
            </a:r>
            <a:r>
              <a:rPr lang="en-US" b="1" i="1"/>
              <a:t>  </a:t>
            </a:r>
            <a:endParaRPr/>
          </a:p>
          <a:p>
            <a:pPr marL="685800" lvl="1" indent="-228600" algn="l" rtl="0">
              <a:lnSpc>
                <a:spcPct val="90000"/>
              </a:lnSpc>
              <a:spcBef>
                <a:spcPts val="500"/>
              </a:spcBef>
              <a:spcAft>
                <a:spcPts val="0"/>
              </a:spcAft>
              <a:buClr>
                <a:schemeClr val="dk1"/>
              </a:buClr>
              <a:buSzPts val="2400"/>
              <a:buChar char="•"/>
            </a:pPr>
            <a:r>
              <a:rPr lang="en-US" b="1" i="1"/>
              <a:t>Rape?</a:t>
            </a:r>
            <a:endParaRPr/>
          </a:p>
          <a:p>
            <a:pPr marL="685800" lvl="1" indent="-228600" algn="l" rtl="0">
              <a:lnSpc>
                <a:spcPct val="90000"/>
              </a:lnSpc>
              <a:spcBef>
                <a:spcPts val="500"/>
              </a:spcBef>
              <a:spcAft>
                <a:spcPts val="0"/>
              </a:spcAft>
              <a:buClr>
                <a:schemeClr val="dk1"/>
              </a:buClr>
              <a:buSzPts val="2400"/>
              <a:buChar char="•"/>
            </a:pPr>
            <a:r>
              <a:rPr lang="en-US" b="1" i="1"/>
              <a:t>Sexual Assault?</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96"/>
          <p:cNvSpPr txBox="1">
            <a:spLocks noGrp="1"/>
          </p:cNvSpPr>
          <p:nvPr>
            <p:ph type="title"/>
          </p:nvPr>
        </p:nvSpPr>
        <p:spPr>
          <a:xfrm>
            <a:off x="180304" y="141668"/>
            <a:ext cx="11173496" cy="63106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“Remedial Actions” – Policy Sec.IV.A.4.c.</a:t>
            </a:r>
            <a:endParaRPr sz="3959" b="1"/>
          </a:p>
        </p:txBody>
      </p:sp>
      <p:sp>
        <p:nvSpPr>
          <p:cNvPr id="737" name="Google Shape;737;p96"/>
          <p:cNvSpPr txBox="1">
            <a:spLocks noGrp="1"/>
          </p:cNvSpPr>
          <p:nvPr>
            <p:ph type="body" idx="1"/>
          </p:nvPr>
        </p:nvSpPr>
        <p:spPr>
          <a:xfrm>
            <a:off x="180300" y="862874"/>
            <a:ext cx="11513700" cy="5670300"/>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None/>
            </a:pPr>
            <a:r>
              <a:rPr lang="en-US" sz="2380" b="1"/>
              <a:t>(Student Specific Responses) </a:t>
            </a:r>
            <a:r>
              <a:rPr lang="en-US" sz="2380"/>
              <a:t>….as to a Respondent [ONLY] </a:t>
            </a:r>
            <a:r>
              <a:rPr lang="en-US" sz="2380" b="1" i="1"/>
              <a:t>after a Title IX Sexual Harassment Final Decision</a:t>
            </a:r>
            <a:r>
              <a:rPr lang="en-US" sz="2380"/>
              <a:t>, whether employee or student, may include </a:t>
            </a:r>
            <a:r>
              <a:rPr lang="en-US" sz="2380" b="1"/>
              <a:t>the imposition upon a responsible respondent </a:t>
            </a:r>
            <a:r>
              <a:rPr lang="en-US" sz="2380"/>
              <a:t>of any additional non-disciplinary measures appropriate to effecting a remedy for sexual harassment and may include such measures as</a:t>
            </a:r>
            <a:endParaRPr/>
          </a:p>
          <a:p>
            <a:pPr marL="1143000" lvl="2" indent="-228600" algn="l" rtl="0">
              <a:lnSpc>
                <a:spcPct val="70000"/>
              </a:lnSpc>
              <a:spcBef>
                <a:spcPts val="500"/>
              </a:spcBef>
              <a:spcAft>
                <a:spcPts val="0"/>
              </a:spcAft>
              <a:buClr>
                <a:schemeClr val="dk1"/>
              </a:buClr>
              <a:buSzPts val="1700"/>
              <a:buFont typeface="Noto Sans Symbols"/>
              <a:buChar char="⮚"/>
            </a:pPr>
            <a:r>
              <a:rPr lang="en-US" sz="1700"/>
              <a:t>no-contact requirements</a:t>
            </a:r>
            <a:endParaRPr/>
          </a:p>
          <a:p>
            <a:pPr marL="1143000" lvl="2" indent="-228600" algn="l" rtl="0">
              <a:lnSpc>
                <a:spcPct val="70000"/>
              </a:lnSpc>
              <a:spcBef>
                <a:spcPts val="500"/>
              </a:spcBef>
              <a:spcAft>
                <a:spcPts val="0"/>
              </a:spcAft>
              <a:buClr>
                <a:schemeClr val="dk1"/>
              </a:buClr>
              <a:buSzPts val="1700"/>
              <a:buFont typeface="Noto Sans Symbols"/>
              <a:buChar char="⮚"/>
            </a:pPr>
            <a:r>
              <a:rPr lang="en-US" sz="1700"/>
              <a:t>scheduling adjustments</a:t>
            </a:r>
            <a:endParaRPr/>
          </a:p>
          <a:p>
            <a:pPr marL="1143000" lvl="2" indent="-228600" algn="l" rtl="0">
              <a:lnSpc>
                <a:spcPct val="70000"/>
              </a:lnSpc>
              <a:spcBef>
                <a:spcPts val="500"/>
              </a:spcBef>
              <a:spcAft>
                <a:spcPts val="0"/>
              </a:spcAft>
              <a:buClr>
                <a:schemeClr val="dk1"/>
              </a:buClr>
              <a:buSzPts val="1700"/>
              <a:buFont typeface="Noto Sans Symbols"/>
              <a:buChar char="⮚"/>
            </a:pPr>
            <a:r>
              <a:rPr lang="en-US" sz="1700"/>
              <a:t>removal or exclusion from extracurricular activities</a:t>
            </a:r>
            <a:endParaRPr/>
          </a:p>
          <a:p>
            <a:pPr marL="1143000" lvl="2" indent="-228600" algn="l" rtl="0">
              <a:lnSpc>
                <a:spcPct val="70000"/>
              </a:lnSpc>
              <a:spcBef>
                <a:spcPts val="500"/>
              </a:spcBef>
              <a:spcAft>
                <a:spcPts val="0"/>
              </a:spcAft>
              <a:buClr>
                <a:schemeClr val="dk1"/>
              </a:buClr>
              <a:buSzPts val="1700"/>
              <a:buFont typeface="Noto Sans Symbols"/>
              <a:buChar char="⮚"/>
            </a:pPr>
            <a:r>
              <a:rPr lang="en-US" sz="1700"/>
              <a:t>class reassignments</a:t>
            </a:r>
            <a:endParaRPr/>
          </a:p>
          <a:p>
            <a:pPr marL="1143000" lvl="2" indent="-228600" algn="l" rtl="0">
              <a:lnSpc>
                <a:spcPct val="70000"/>
              </a:lnSpc>
              <a:spcBef>
                <a:spcPts val="500"/>
              </a:spcBef>
              <a:spcAft>
                <a:spcPts val="0"/>
              </a:spcAft>
              <a:buClr>
                <a:schemeClr val="dk1"/>
              </a:buClr>
              <a:buSzPts val="1700"/>
              <a:buFont typeface="Noto Sans Symbols"/>
              <a:buChar char="⮚"/>
            </a:pPr>
            <a:r>
              <a:rPr lang="en-US" sz="1700"/>
              <a:t>limits on future class registrations</a:t>
            </a:r>
            <a:endParaRPr/>
          </a:p>
          <a:p>
            <a:pPr marL="1143000" lvl="2" indent="-228600" algn="l" rtl="0">
              <a:lnSpc>
                <a:spcPct val="70000"/>
              </a:lnSpc>
              <a:spcBef>
                <a:spcPts val="500"/>
              </a:spcBef>
              <a:spcAft>
                <a:spcPts val="0"/>
              </a:spcAft>
              <a:buClr>
                <a:schemeClr val="dk1"/>
              </a:buClr>
              <a:buSzPts val="1700"/>
              <a:buFont typeface="Noto Sans Symbols"/>
              <a:buChar char="⮚"/>
            </a:pPr>
            <a:r>
              <a:rPr lang="en-US" sz="1700"/>
              <a:t>restrictions on access to various spaces in the school buildings</a:t>
            </a:r>
            <a:endParaRPr/>
          </a:p>
          <a:p>
            <a:pPr marL="1143000" lvl="2" indent="-228600" algn="l" rtl="0">
              <a:lnSpc>
                <a:spcPct val="70000"/>
              </a:lnSpc>
              <a:spcBef>
                <a:spcPts val="500"/>
              </a:spcBef>
              <a:spcAft>
                <a:spcPts val="0"/>
              </a:spcAft>
              <a:buClr>
                <a:schemeClr val="dk1"/>
              </a:buClr>
              <a:buSzPts val="1700"/>
              <a:buFont typeface="Noto Sans Symbols"/>
              <a:buChar char="⮚"/>
            </a:pPr>
            <a:r>
              <a:rPr lang="en-US" sz="1700"/>
              <a:t>reassignment of attendance</a:t>
            </a:r>
            <a:endParaRPr/>
          </a:p>
          <a:p>
            <a:pPr marL="1143000" lvl="2" indent="-228600" algn="l" rtl="0">
              <a:lnSpc>
                <a:spcPct val="70000"/>
              </a:lnSpc>
              <a:spcBef>
                <a:spcPts val="500"/>
              </a:spcBef>
              <a:spcAft>
                <a:spcPts val="0"/>
              </a:spcAft>
              <a:buClr>
                <a:schemeClr val="dk1"/>
              </a:buClr>
              <a:buSzPts val="1700"/>
              <a:buFont typeface="Noto Sans Symbols"/>
              <a:buChar char="⮚"/>
            </a:pPr>
            <a:r>
              <a:rPr lang="en-US" sz="1700"/>
              <a:t>and other similar measures fine-tuned to respond appropriately to the circumstances surrounding a successful complainant’s  right to access the district’s program and activity.  </a:t>
            </a:r>
            <a:endParaRPr/>
          </a:p>
          <a:p>
            <a:pPr marL="0" lvl="0" indent="0" algn="l" rtl="0">
              <a:lnSpc>
                <a:spcPct val="70000"/>
              </a:lnSpc>
              <a:spcBef>
                <a:spcPts val="1000"/>
              </a:spcBef>
              <a:spcAft>
                <a:spcPts val="0"/>
              </a:spcAft>
              <a:buNone/>
            </a:pPr>
            <a:r>
              <a:rPr lang="en-US" sz="2380" b="1"/>
              <a:t>(SCHOOL WIDE RESPONSES) </a:t>
            </a:r>
            <a:r>
              <a:rPr lang="en-US" sz="2380"/>
              <a:t>Additional remedial actions may include recommendations that a school-wide or system-wide response is needed in order to respond to the sexual harassment in a way that is not clearly unreasonable under the circumstances.  </a:t>
            </a:r>
            <a:endParaRPr sz="2380"/>
          </a:p>
          <a:p>
            <a:pPr marL="685800" lvl="1" indent="-228600" algn="l" rtl="0">
              <a:lnSpc>
                <a:spcPct val="70000"/>
              </a:lnSpc>
              <a:spcBef>
                <a:spcPts val="500"/>
              </a:spcBef>
              <a:spcAft>
                <a:spcPts val="0"/>
              </a:spcAft>
              <a:buClr>
                <a:schemeClr val="dk1"/>
              </a:buClr>
              <a:buSzPts val="2040"/>
              <a:buFont typeface="Noto Sans Symbols"/>
              <a:buChar char="⮚"/>
            </a:pPr>
            <a:r>
              <a:rPr lang="en-US" sz="2040"/>
              <a:t>In such cases, the Superintendent shall provide additional staff training, harassment prevention programs, or such other measures as determined appropriate to protect the safety of the educational environment and/or to deter sexual harassment.</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741"/>
        <p:cNvGrpSpPr/>
        <p:nvPr/>
      </p:nvGrpSpPr>
      <p:grpSpPr>
        <a:xfrm>
          <a:off x="0" y="0"/>
          <a:ext cx="0" cy="0"/>
          <a:chOff x="0" y="0"/>
          <a:chExt cx="0" cy="0"/>
        </a:xfrm>
      </p:grpSpPr>
      <p:sp>
        <p:nvSpPr>
          <p:cNvPr id="742" name="Google Shape;742;g93550d1582_1_36"/>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LIMITS ON DISCIPLINE </a:t>
            </a:r>
            <a:endParaRPr/>
          </a:p>
        </p:txBody>
      </p:sp>
      <p:sp>
        <p:nvSpPr>
          <p:cNvPr id="743" name="Google Shape;743;g93550d1582_1_36"/>
          <p:cNvSpPr txBox="1">
            <a:spLocks noGrp="1"/>
          </p:cNvSpPr>
          <p:nvPr>
            <p:ph type="body" idx="1"/>
          </p:nvPr>
        </p:nvSpPr>
        <p:spPr>
          <a:xfrm>
            <a:off x="838200" y="1479875"/>
            <a:ext cx="10515600" cy="4696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No discipline and no action that could be deemed to unreasonably burden the respondent may occur until the Grievance Process has been followed.</a:t>
            </a:r>
            <a:endParaRPr/>
          </a:p>
          <a:p>
            <a:pPr marL="0" lvl="0" indent="0" algn="l" rtl="0">
              <a:spcBef>
                <a:spcPts val="1000"/>
              </a:spcBef>
              <a:spcAft>
                <a:spcPts val="0"/>
              </a:spcAft>
              <a:buNone/>
            </a:pPr>
            <a:r>
              <a:rPr lang="en-US"/>
              <a:t>The Grievance Process will only be allowed to be pursued where a Formal Complaint of Sexual Harassment has been filed and not subsequently dismissed. </a:t>
            </a:r>
            <a:endParaRPr/>
          </a:p>
          <a:p>
            <a:pPr marL="0" lvl="0" indent="0" algn="l" rtl="0">
              <a:spcBef>
                <a:spcPts val="1000"/>
              </a:spcBef>
              <a:spcAft>
                <a:spcPts val="0"/>
              </a:spcAft>
              <a:buNone/>
            </a:pPr>
            <a:r>
              <a:rPr lang="en-US"/>
              <a:t>No discipline may occur until the Grievance Process has resulted in a Final Decision (either at the conclusion of an Appeal, or because the time for an appeal to be requested has expired). </a:t>
            </a:r>
            <a:endParaRPr/>
          </a:p>
          <a:p>
            <a:pPr marL="0" lvl="0" indent="0" algn="l" rtl="0">
              <a:spcBef>
                <a:spcPts val="1000"/>
              </a:spcBef>
              <a:spcAft>
                <a:spcPts val="0"/>
              </a:spcAft>
              <a:buNone/>
            </a:pPr>
            <a:r>
              <a:rPr lang="en-US"/>
              <a:t>Thereafter, however, a respondent may yet retain separate rights to appeal a decision regarding discipline (to a school board for example).</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8" name="Google Shape;748;g93550d1582_1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LUNCH: 45 MINUTES</a:t>
            </a:r>
            <a:endParaRPr/>
          </a:p>
        </p:txBody>
      </p:sp>
      <p:sp>
        <p:nvSpPr>
          <p:cNvPr id="749" name="Google Shape;749;g93550d1582_1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u="sng">
                <a:solidFill>
                  <a:schemeClr val="hlink"/>
                </a:solidFill>
                <a:hlinkClick r:id="rId3"/>
              </a:rPr>
              <a:t>https://youtu.be/48UwobtiKDI</a:t>
            </a:r>
            <a:endParaRPr/>
          </a:p>
          <a:p>
            <a:pPr marL="0" lvl="0" indent="0" algn="l" rtl="0">
              <a:spcBef>
                <a:spcPts val="1000"/>
              </a:spcBef>
              <a:spcAft>
                <a:spcPts val="0"/>
              </a:spcAft>
              <a:buNone/>
            </a:pPr>
            <a:r>
              <a:rPr lang="en-US"/>
              <a:t>Optional: Video from U.S.DOE Office of Civil Rights on Due Process Protections Under the New Title IX Regulations. (20 minutes)</a:t>
            </a:r>
            <a:endParaRPr/>
          </a:p>
          <a:p>
            <a:pPr marL="0" lvl="0" indent="0" algn="l" rtl="0">
              <a:spcBef>
                <a:spcPts val="1000"/>
              </a:spcBef>
              <a:spcAft>
                <a:spcPts val="0"/>
              </a:spcAft>
              <a:buNone/>
            </a:pPr>
            <a:endParaRPr/>
          </a:p>
          <a:p>
            <a:pPr marL="0" lvl="0" indent="0" algn="l" rtl="0">
              <a:spcBef>
                <a:spcPts val="1000"/>
              </a:spcBef>
              <a:spcAft>
                <a:spcPts val="0"/>
              </a:spcAft>
              <a:buNone/>
            </a:pPr>
            <a:r>
              <a:rPr lang="en-US"/>
              <a:t>Will be played when 20 minutes are left in the Lunch Break. </a:t>
            </a: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4" name="Google Shape;754;p9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VI. </a:t>
            </a:r>
            <a:r>
              <a:rPr lang="en-US" b="1">
                <a:solidFill>
                  <a:srgbClr val="00B050"/>
                </a:solidFill>
              </a:rPr>
              <a:t>Title IX Grievance Process</a:t>
            </a:r>
            <a:endParaRPr b="1">
              <a:solidFill>
                <a:srgbClr val="00B050"/>
              </a:solidFill>
            </a:endParaRPr>
          </a:p>
        </p:txBody>
      </p:sp>
      <p:sp>
        <p:nvSpPr>
          <p:cNvPr id="755" name="Google Shape;755;p9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dk1"/>
              </a:buClr>
              <a:buSzPts val="2800"/>
              <a:buChar char="•"/>
            </a:pPr>
            <a:endParaRP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idx="11"/>
          </p:nvPr>
        </p:nvSpPr>
        <p:spPr/>
        <p:txBody>
          <a:bodyPr/>
          <a:lstStyle/>
          <a:p>
            <a:r>
              <a:rPr lang="en-US" smtClean="0"/>
              <a:t>VSBIT SPONSORED TRAINING MATERIALS Aug. 31 2020 / For Educational Purposes Only Shall Not Constitute Legal Advice</a:t>
            </a:r>
            <a:endParaRPr lang="en-US"/>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15994</Words>
  <Application>Microsoft Office PowerPoint</Application>
  <PresentationFormat>Widescreen</PresentationFormat>
  <Paragraphs>1048</Paragraphs>
  <Slides>151</Slides>
  <Notes>151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151</vt:i4>
      </vt:variant>
    </vt:vector>
  </HeadingPairs>
  <TitlesOfParts>
    <vt:vector size="156" baseType="lpstr">
      <vt:lpstr>Arial</vt:lpstr>
      <vt:lpstr>Calibri</vt:lpstr>
      <vt:lpstr>Noto Sans Symbols</vt:lpstr>
      <vt:lpstr>Times New Roman</vt:lpstr>
      <vt:lpstr>Office Theme</vt:lpstr>
      <vt:lpstr>TITLE IX: Responses to Sexual Harassment in K-12 Context</vt:lpstr>
      <vt:lpstr>August 31, 2020: (9:00 - 2:30 p.m.)</vt:lpstr>
      <vt:lpstr>I. Context and Impact of Newly Announced Title IX Regulations  </vt:lpstr>
      <vt:lpstr>Vermont’s Public Accommodations Act</vt:lpstr>
      <vt:lpstr>Duties to Respond To Sexual Harassment Under Vermont Law</vt:lpstr>
      <vt:lpstr>Duties to Respond To Sexual Harassment Under Vermont Law, already included “Sexual Assault”</vt:lpstr>
      <vt:lpstr>Sexual Harassment in Vermont HHB Policy: </vt:lpstr>
      <vt:lpstr>Vermont’s HHB Process</vt:lpstr>
      <vt:lpstr>Title IX Prohibitions Against Sex Based Discrimination</vt:lpstr>
      <vt:lpstr>Federal Title IX Duty to Respond</vt:lpstr>
      <vt:lpstr>May 2020 Regulations Announced by  USDOE/OCR</vt:lpstr>
      <vt:lpstr>In explaining its regulations, the Office said this:</vt:lpstr>
      <vt:lpstr>Key Procedural Provisions</vt:lpstr>
      <vt:lpstr>The Focus of Today’s Training:</vt:lpstr>
      <vt:lpstr>II. “Sexual Harassment” / Which Process Governs? </vt:lpstr>
      <vt:lpstr>Sexual Harassment of Students (by Staff or Students) under Vermont Law:</vt:lpstr>
      <vt:lpstr>HYPO 1: “Back to the Future” Lorraine &amp; Biff </vt:lpstr>
      <vt:lpstr>Sexual Harassment of Students (by Staff or Students) under Vermont Law:</vt:lpstr>
      <vt:lpstr>Sexual Harassment :Slide 1</vt:lpstr>
      <vt:lpstr>Sexual Harassment: Slide 2</vt:lpstr>
      <vt:lpstr>HYPO 2</vt:lpstr>
      <vt:lpstr>Example 2</vt:lpstr>
      <vt:lpstr>Sexual Harassment :Slide 1</vt:lpstr>
      <vt:lpstr>Sexual Harassment: Slide 2</vt:lpstr>
      <vt:lpstr>Sexual Harassment Prohibited by Title IX</vt:lpstr>
      <vt:lpstr>“Occurring IN an education program OR activity of the District.”</vt:lpstr>
      <vt:lpstr>Covered Parties Policy I.D.</vt:lpstr>
      <vt:lpstr>Title IX Definition. Policy II.M. Conduct by Staff OR Students.</vt:lpstr>
      <vt:lpstr>HYPO 1: “Back to the Future” Lorraine &amp; Biff </vt:lpstr>
      <vt:lpstr>HYPO 1: “Back to the Future” Lorraine &amp; Biff </vt:lpstr>
      <vt:lpstr>Definition. Policy II.M. Conduct by Staff OR Students.</vt:lpstr>
      <vt:lpstr>Definition. Policy II.M. Conduct by Staff OR Students.</vt:lpstr>
      <vt:lpstr>Definition. Policy II.M. Conduct by Staff OR Students.</vt:lpstr>
      <vt:lpstr>Definition. Policy II.M. Conduct by Staff OR Students.</vt:lpstr>
      <vt:lpstr>HYPO 2</vt:lpstr>
      <vt:lpstr>Example 2</vt:lpstr>
      <vt:lpstr>Definition. Policy II.M. Conduct by Staff ONLY.</vt:lpstr>
      <vt:lpstr>Definition. Policy II.M. Conduct by Staff ONLY.</vt:lpstr>
      <vt:lpstr>What if it only satisfies IX?</vt:lpstr>
      <vt:lpstr>So what do you do if it satisfies only VT?</vt:lpstr>
      <vt:lpstr>So what do you do if it satisfies both?</vt:lpstr>
      <vt:lpstr>III. Other Essential Terms</vt:lpstr>
      <vt:lpstr>Notice vs. Actual Knowledge</vt:lpstr>
      <vt:lpstr>NOTICE – VT AOE Model HHB Policy IV.(I) Definition</vt:lpstr>
      <vt:lpstr>“Actual Knowledge” – Title IX. Policy Sec. II.A.</vt:lpstr>
      <vt:lpstr>VT’s “Notice” trigger vs. Title IX’s Actual Knowledge - </vt:lpstr>
      <vt:lpstr>VT HHB PROCESS:  School Employee’s Knowledge</vt:lpstr>
      <vt:lpstr>VT HHB PROCESS: School Employee’s Knowledge</vt:lpstr>
      <vt:lpstr>TITLE IX PROCESS: ANY EMPLOYEE WITH ‘ACTUAL KNOWLEDGE’:  </vt:lpstr>
      <vt:lpstr>Student Conduct Form / Staff/Teacher UPDATED** </vt:lpstr>
      <vt:lpstr>What if the information only goes to the Designee AND they are not the Title IX Coordinator?</vt:lpstr>
      <vt:lpstr>Student Conduct Form-DESIGNEE/ UPDATED**</vt:lpstr>
      <vt:lpstr>Either way, the TITLE IX Coordinator MUST receive information regarding allegations of Title IX ‘Sexual Harassment’ </vt:lpstr>
      <vt:lpstr>Complainant - Definition</vt:lpstr>
      <vt:lpstr>Respondent - Definition</vt:lpstr>
      <vt:lpstr>“Report of Sexual Harassment” – Title IX</vt:lpstr>
      <vt:lpstr>“Formal Complaint of Sexual Harassment”</vt:lpstr>
      <vt:lpstr>What is the Effect of a “Formal Complaint of Sexual Harassment?”</vt:lpstr>
      <vt:lpstr>Is This Different from VT’s HHB Process? VERY.</vt:lpstr>
      <vt:lpstr>Investigation of TITLE IX Sexual Harassment</vt:lpstr>
      <vt:lpstr>If NO Formal Complaint of Sexual Harassment IS Received or Filed, are there no district duties?</vt:lpstr>
      <vt:lpstr>Put another way, there is something else that is different from VT’s HHB Procedures….</vt:lpstr>
      <vt:lpstr>SUPPORTIVE MEASURES</vt:lpstr>
      <vt:lpstr>Roles for Personnel in TITLE IX’s INTAKE Process</vt:lpstr>
      <vt:lpstr>IV.  Personnel Roles In Intake Process</vt:lpstr>
      <vt:lpstr>VERMONT HHB PROCESS – KEY PERSONNEL</vt:lpstr>
      <vt:lpstr>TITLE IX PROCESS – KEY PERSONNEL</vt:lpstr>
      <vt:lpstr>TITLE IX COORDINATOR – Duty to Assign &amp; Publish </vt:lpstr>
      <vt:lpstr>CONFLICTS / BIAS</vt:lpstr>
      <vt:lpstr>TITLE IX COORDINATOR’s DUTIES / Policy V.B.</vt:lpstr>
      <vt:lpstr>TITLE IX COORDINATOR’s DUTIES / Policy V.B.</vt:lpstr>
      <vt:lpstr>TITLE IX COORDINATOR’s DUTIES / Policy V.B.</vt:lpstr>
      <vt:lpstr>Investigators. Policy Section V.C.</vt:lpstr>
      <vt:lpstr>Decision-Makers / Policy Sec. V.D.</vt:lpstr>
      <vt:lpstr>Informal Resolution Process Facilitators (“Facilitators”) / Policy Section V.E.</vt:lpstr>
      <vt:lpstr>The VT HHB Procedures instituted the following intake and acceptance/declination process for Hazing, Harassment, and Bullying: </vt:lpstr>
      <vt:lpstr>Title IX Reports of “Sexual Harassment”</vt:lpstr>
      <vt:lpstr>DUTY TO RESPOND</vt:lpstr>
      <vt:lpstr>Respondent Rights to EQUITABLE Treatment</vt:lpstr>
      <vt:lpstr>Formal Complaint of Sexual Harassment-Filing Process </vt:lpstr>
      <vt:lpstr>Complainant Contact - by TITLE IX Coordinator </vt:lpstr>
      <vt:lpstr>Complainant Contact by TITLE IX Coordinator </vt:lpstr>
      <vt:lpstr>Complainant Rights &amp; Coordinator Obligations</vt:lpstr>
      <vt:lpstr>Title IX Coordinator Obligation to File?</vt:lpstr>
      <vt:lpstr>Timeliness of Formal Complaints of Sexual Harassment</vt:lpstr>
      <vt:lpstr>Jurisdiction Over Parties</vt:lpstr>
      <vt:lpstr>What else can you consider to decide whether to File a Complaint?</vt:lpstr>
      <vt:lpstr>Roles for Personnel IN VT’s HHB INTAKE Process</vt:lpstr>
      <vt:lpstr>Roles for Personnel in TITLE IX’s INTAKE Process</vt:lpstr>
      <vt:lpstr>V. Supportive Measures, Informal Resolution, Emergency Removal, Leave, Remedial Actions.</vt:lpstr>
      <vt:lpstr>SUPPORTIVE MEASURES</vt:lpstr>
      <vt:lpstr>“Emergency Removal”</vt:lpstr>
      <vt:lpstr>Administrative Leave</vt:lpstr>
      <vt:lpstr>“INFORMAL RESOLUTION” Policy. IV.D.</vt:lpstr>
      <vt:lpstr>Limits on “INFORMAL RESOLUTION” </vt:lpstr>
      <vt:lpstr>“Remedial Actions” – Policy Sec.IV.A.4.c.</vt:lpstr>
      <vt:lpstr>LIMITS ON DISCIPLINE </vt:lpstr>
      <vt:lpstr>LUNCH: 45 MINUTES</vt:lpstr>
      <vt:lpstr>VI. Title IX Grievance Process</vt:lpstr>
      <vt:lpstr>Protections for Equitable Treatment In The Handling of Formal Complaint by District</vt:lpstr>
      <vt:lpstr>Protections for Equitable Treatment In The Handling of Formal Complaint by District</vt:lpstr>
      <vt:lpstr>Protections for Equitable Treatment In The Handling of Formal Complaint by District</vt:lpstr>
      <vt:lpstr>What is bias?</vt:lpstr>
      <vt:lpstr>Is it bias or something else?</vt:lpstr>
      <vt:lpstr>Protections for Equitable Treatment In The Handling of Formal Complaint by District</vt:lpstr>
      <vt:lpstr>Protections for Equitable Treatment In The Handling of Formal Complaint by District</vt:lpstr>
      <vt:lpstr>Protections for Equitable Treatment (cont’d)</vt:lpstr>
      <vt:lpstr>Protections for Equitable Treatment (cont’d)</vt:lpstr>
      <vt:lpstr>Dismissal of Formal Complaints IV.G.</vt:lpstr>
      <vt:lpstr>Mandatory Dismissals of Formal Complaints IV.G.</vt:lpstr>
      <vt:lpstr>“Occurring IN an education program OR activity of the District.”</vt:lpstr>
      <vt:lpstr>Covered Parties Policy I.D.</vt:lpstr>
      <vt:lpstr>DISCRETIONARY Dismissals of Formal Complaints IV.G.</vt:lpstr>
      <vt:lpstr>Notification of Formal Complaint to Parties. IV.C.</vt:lpstr>
      <vt:lpstr>Title IX Sexual Harassment Investigation / IV.E.1/2</vt:lpstr>
      <vt:lpstr>Title IX Sexual Harassment Investigation / IV.E.2/2</vt:lpstr>
      <vt:lpstr>Title IX Sexual Harassment Investigator V.C.1.</vt:lpstr>
      <vt:lpstr>Title IX Sexual Harassment Investigation / IV.E.</vt:lpstr>
      <vt:lpstr>Title IX Sexual Harassment Investigation / IV.E.</vt:lpstr>
      <vt:lpstr>Title IX Sexual Harassment Investigation / IV.E.</vt:lpstr>
      <vt:lpstr>Title IX Sexual Harassment Investigation / IV.E.</vt:lpstr>
      <vt:lpstr>Title IX Sexual Harassment Investigation / IV.E.</vt:lpstr>
      <vt:lpstr>Initial Determination of Responsibility</vt:lpstr>
      <vt:lpstr>Initial Determination of Responsibility</vt:lpstr>
      <vt:lpstr>Opportunity for Parties to Pose Questions In Response to Investigator’s Report</vt:lpstr>
      <vt:lpstr>What is relevance? </vt:lpstr>
      <vt:lpstr>Application of relevance rule</vt:lpstr>
      <vt:lpstr>Tendency to make a fact more or less probable</vt:lpstr>
      <vt:lpstr>Concepts of Direct Evidence and Hearsay</vt:lpstr>
      <vt:lpstr>Hearsay within documents</vt:lpstr>
      <vt:lpstr>Opportunity for Parties to Pose Questions In Response to Investigator’s Report</vt:lpstr>
      <vt:lpstr>Initial Determination of Responsibility</vt:lpstr>
      <vt:lpstr>Preponderance of the Evidence/Clear and Convincing</vt:lpstr>
      <vt:lpstr>How do we apply a preponderance of the evidence</vt:lpstr>
      <vt:lpstr>“Written Initial Determination of Responsibility”</vt:lpstr>
      <vt:lpstr>When does an “Initial Determination” become a “Final Decision?”</vt:lpstr>
      <vt:lpstr>APPEALS – Section IV.H.</vt:lpstr>
      <vt:lpstr>APPEALS – Section IV.H.</vt:lpstr>
      <vt:lpstr>Appellate Decision-Makers Section IV.H.</vt:lpstr>
      <vt:lpstr>Appellate Briefing By Both Parties IV.H.</vt:lpstr>
      <vt:lpstr>Written Determination of the Appeal IV.H.7.</vt:lpstr>
      <vt:lpstr>Written Determination of the Appeal IV.H.7.</vt:lpstr>
      <vt:lpstr>Duty to Effectuate Title IX Sexual Harassment Final Decision IV.F.7.</vt:lpstr>
      <vt:lpstr>Duty to Effectuate Title IX Sexual Harassment Final Decision IV.F.7.</vt:lpstr>
      <vt:lpstr>Duty to Effectuate Title IX Sexual Harassment Final Decision IV.F.7.</vt:lpstr>
      <vt:lpstr>Duty to Effectuate Title IX Sexual Harassment Final Decision IV.F.7.b.</vt:lpstr>
      <vt:lpstr>Duty to Effectuate Title IX Sexual Harassment Final Decision IV.F.7.c</vt:lpstr>
      <vt:lpstr>VII. Other Duties Imposed by Policy </vt:lpstr>
      <vt:lpstr>III. F. Disseminating Information and Notice.</vt:lpstr>
      <vt:lpstr>G. Record Keeping</vt:lpstr>
      <vt:lpstr>III. H. CONFIDENTIALITY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Responses to Sexual Harassment in K-12 Context</dc:title>
  <dc:creator>Heather Thomas Lynn</dc:creator>
  <cp:lastModifiedBy>Larae Cirignano</cp:lastModifiedBy>
  <cp:revision>4</cp:revision>
  <dcterms:created xsi:type="dcterms:W3CDTF">2020-08-26T16:49:24Z</dcterms:created>
  <dcterms:modified xsi:type="dcterms:W3CDTF">2020-08-31T19:43:46Z</dcterms:modified>
</cp:coreProperties>
</file>